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1" r:id="rId5"/>
    <p:sldId id="262" r:id="rId6"/>
    <p:sldId id="263" r:id="rId7"/>
    <p:sldId id="264" r:id="rId8"/>
    <p:sldId id="265" r:id="rId9"/>
    <p:sldId id="267" r:id="rId10"/>
    <p:sldId id="268" r:id="rId11"/>
    <p:sldId id="266" r:id="rId12"/>
    <p:sldId id="259" r:id="rId13"/>
    <p:sldId id="260"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86" d="100"/>
          <a:sy n="186" d="100"/>
        </p:scale>
        <p:origin x="-1374"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2AEA4C-63CA-C641-B3D2-F4A9E7497DD9}" type="datetimeFigureOut">
              <a:rPr lang="en-US" smtClean="0"/>
              <a:pPr/>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2AEA4C-63CA-C641-B3D2-F4A9E7497DD9}" type="datetimeFigureOut">
              <a:rPr lang="en-US" smtClean="0"/>
              <a:pPr/>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2AEA4C-63CA-C641-B3D2-F4A9E7497DD9}" type="datetimeFigureOut">
              <a:rPr lang="en-US" smtClean="0"/>
              <a:pPr/>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2AEA4C-63CA-C641-B3D2-F4A9E7497DD9}" type="datetimeFigureOut">
              <a:rPr lang="en-US" smtClean="0"/>
              <a:pPr/>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AEA4C-63CA-C641-B3D2-F4A9E7497DD9}" type="datetimeFigureOut">
              <a:rPr lang="en-US" smtClean="0"/>
              <a:pPr/>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2AEA4C-63CA-C641-B3D2-F4A9E7497DD9}" type="datetimeFigureOut">
              <a:rPr lang="en-US" smtClean="0"/>
              <a:pPr/>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2AEA4C-63CA-C641-B3D2-F4A9E7497DD9}" type="datetimeFigureOut">
              <a:rPr lang="en-US" smtClean="0"/>
              <a:pPr/>
              <a:t>9/13/2014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2AEA4C-63CA-C641-B3D2-F4A9E7497DD9}" type="datetimeFigureOut">
              <a:rPr lang="en-US" smtClean="0"/>
              <a:pPr/>
              <a:t>9/13/2014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AEA4C-63CA-C641-B3D2-F4A9E7497DD9}" type="datetimeFigureOut">
              <a:rPr lang="en-US" smtClean="0"/>
              <a:pPr/>
              <a:t>9/13/2014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2AEA4C-63CA-C641-B3D2-F4A9E7497DD9}" type="datetimeFigureOut">
              <a:rPr lang="en-US" smtClean="0"/>
              <a:pPr/>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2AEA4C-63CA-C641-B3D2-F4A9E7497DD9}" type="datetimeFigureOut">
              <a:rPr lang="en-US" smtClean="0"/>
              <a:pPr/>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1EFFC-E842-AF45-A99C-BC33721D82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AEA4C-63CA-C641-B3D2-F4A9E7497DD9}" type="datetimeFigureOut">
              <a:rPr lang="en-US" smtClean="0"/>
              <a:pPr/>
              <a:t>9/13/2014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1EFFC-E842-AF45-A99C-BC33721D828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err="1" smtClean="0">
                <a:solidFill>
                  <a:schemeClr val="tx2"/>
                </a:solidFill>
              </a:rPr>
              <a:t>BnF</a:t>
            </a:r>
            <a:r>
              <a:rPr lang="en-US" dirty="0" smtClean="0">
                <a:solidFill>
                  <a:schemeClr val="tx2"/>
                </a:solidFill>
              </a:rPr>
              <a:t> Ms Fr 640</a:t>
            </a:r>
            <a:endParaRPr lang="en-US" dirty="0">
              <a:solidFill>
                <a:schemeClr val="tx2"/>
              </a:solidFill>
            </a:endParaRPr>
          </a:p>
        </p:txBody>
      </p:sp>
      <p:pic>
        <p:nvPicPr>
          <p:cNvPr id="4" name="Picture 3" descr="mustard title.png"/>
          <p:cNvPicPr>
            <a:picLocks noChangeAspect="1"/>
          </p:cNvPicPr>
          <p:nvPr/>
        </p:nvPicPr>
        <p:blipFill>
          <a:blip r:embed="rId2"/>
          <a:stretch>
            <a:fillRect/>
          </a:stretch>
        </p:blipFill>
        <p:spPr>
          <a:xfrm>
            <a:off x="1371600" y="2127250"/>
            <a:ext cx="6324600" cy="1041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870101" y="360686"/>
            <a:ext cx="3750564" cy="923330"/>
          </a:xfrm>
          <a:prstGeom prst="rect">
            <a:avLst/>
          </a:prstGeom>
          <a:noFill/>
        </p:spPr>
        <p:txBody>
          <a:bodyPr wrap="square" rtlCol="0">
            <a:spAutoFit/>
          </a:bodyPr>
          <a:lstStyle/>
          <a:p>
            <a:pPr algn="ctr"/>
            <a:r>
              <a:rPr lang="en-US" dirty="0" smtClean="0"/>
              <a:t>Monday: hand-ground with mortar and pestle in smaller batches, sifted through sieve</a:t>
            </a:r>
            <a:endParaRPr lang="en-US" dirty="0"/>
          </a:p>
        </p:txBody>
      </p:sp>
      <p:sp>
        <p:nvSpPr>
          <p:cNvPr id="15" name="TextBox 14"/>
          <p:cNvSpPr txBox="1"/>
          <p:nvPr/>
        </p:nvSpPr>
        <p:spPr>
          <a:xfrm>
            <a:off x="388010" y="314520"/>
            <a:ext cx="3750564" cy="646331"/>
          </a:xfrm>
          <a:prstGeom prst="rect">
            <a:avLst/>
          </a:prstGeom>
          <a:noFill/>
        </p:spPr>
        <p:txBody>
          <a:bodyPr wrap="square" rtlCol="0">
            <a:spAutoFit/>
          </a:bodyPr>
          <a:lstStyle/>
          <a:p>
            <a:pPr algn="ctr"/>
            <a:r>
              <a:rPr lang="en-US" dirty="0" smtClean="0"/>
              <a:t>Friday: hand-ground with mortar and pestle, no sifting</a:t>
            </a:r>
            <a:endParaRPr lang="en-US" dirty="0"/>
          </a:p>
        </p:txBody>
      </p:sp>
      <p:pic>
        <p:nvPicPr>
          <p:cNvPr id="27650" name="Picture 2"/>
          <p:cNvPicPr>
            <a:picLocks noChangeAspect="1" noChangeArrowheads="1"/>
          </p:cNvPicPr>
          <p:nvPr/>
        </p:nvPicPr>
        <p:blipFill>
          <a:blip r:embed="rId2"/>
          <a:srcRect l="6473" t="22738" r="9164" b="18678"/>
          <a:stretch>
            <a:fillRect/>
          </a:stretch>
        </p:blipFill>
        <p:spPr bwMode="auto">
          <a:xfrm>
            <a:off x="270235" y="1534582"/>
            <a:ext cx="3332951" cy="3085829"/>
          </a:xfrm>
          <a:prstGeom prst="rect">
            <a:avLst/>
          </a:prstGeom>
          <a:noFill/>
          <a:ln w="9525">
            <a:noFill/>
            <a:miter lim="800000"/>
            <a:headEnd/>
            <a:tailEnd/>
          </a:ln>
          <a:effectLst/>
        </p:spPr>
      </p:pic>
      <p:pic>
        <p:nvPicPr>
          <p:cNvPr id="7" name="Picture 6" descr="photo 1.JPG"/>
          <p:cNvPicPr>
            <a:picLocks noChangeAspect="1"/>
          </p:cNvPicPr>
          <p:nvPr/>
        </p:nvPicPr>
        <p:blipFill>
          <a:blip r:embed="rId3"/>
          <a:srcRect l="43654" t="21883" r="2741" b="6849"/>
          <a:stretch>
            <a:fillRect/>
          </a:stretch>
        </p:blipFill>
        <p:spPr>
          <a:xfrm>
            <a:off x="5566797" y="1534583"/>
            <a:ext cx="3161964" cy="3152858"/>
          </a:xfrm>
          <a:prstGeom prst="rect">
            <a:avLst/>
          </a:prstGeom>
        </p:spPr>
      </p:pic>
      <p:pic>
        <p:nvPicPr>
          <p:cNvPr id="8" name="Picture 7" descr="photo 2.JPG"/>
          <p:cNvPicPr>
            <a:picLocks noChangeAspect="1"/>
          </p:cNvPicPr>
          <p:nvPr/>
        </p:nvPicPr>
        <p:blipFill>
          <a:blip r:embed="rId4"/>
          <a:srcRect t="8141" r="15905" b="6308"/>
          <a:stretch>
            <a:fillRect/>
          </a:stretch>
        </p:blipFill>
        <p:spPr>
          <a:xfrm rot="5400000">
            <a:off x="3000155" y="4048152"/>
            <a:ext cx="3187603" cy="243209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870101" y="360686"/>
            <a:ext cx="3750564" cy="646331"/>
          </a:xfrm>
          <a:prstGeom prst="rect">
            <a:avLst/>
          </a:prstGeom>
          <a:noFill/>
        </p:spPr>
        <p:txBody>
          <a:bodyPr wrap="square" rtlCol="0">
            <a:spAutoFit/>
          </a:bodyPr>
          <a:lstStyle/>
          <a:p>
            <a:pPr algn="ctr"/>
            <a:r>
              <a:rPr lang="en-US" dirty="0" smtClean="0"/>
              <a:t>Monday: </a:t>
            </a:r>
          </a:p>
          <a:p>
            <a:pPr algn="ctr"/>
            <a:r>
              <a:rPr lang="en-US" dirty="0" smtClean="0"/>
              <a:t>1/16 cup ground mustard seeds</a:t>
            </a:r>
            <a:endParaRPr lang="en-US" dirty="0"/>
          </a:p>
        </p:txBody>
      </p:sp>
      <p:sp>
        <p:nvSpPr>
          <p:cNvPr id="15" name="TextBox 14"/>
          <p:cNvSpPr txBox="1"/>
          <p:nvPr/>
        </p:nvSpPr>
        <p:spPr>
          <a:xfrm>
            <a:off x="388010" y="314520"/>
            <a:ext cx="3750564" cy="646331"/>
          </a:xfrm>
          <a:prstGeom prst="rect">
            <a:avLst/>
          </a:prstGeom>
          <a:noFill/>
        </p:spPr>
        <p:txBody>
          <a:bodyPr wrap="square" rtlCol="0">
            <a:spAutoFit/>
          </a:bodyPr>
          <a:lstStyle/>
          <a:p>
            <a:pPr algn="ctr"/>
            <a:r>
              <a:rPr lang="en-US" dirty="0" smtClean="0"/>
              <a:t>Friday: </a:t>
            </a:r>
          </a:p>
          <a:p>
            <a:pPr algn="ctr"/>
            <a:r>
              <a:rPr lang="en-US" dirty="0" smtClean="0"/>
              <a:t>1/8 cup ground mustard seeds</a:t>
            </a:r>
            <a:endParaRPr lang="en-US" dirty="0"/>
          </a:p>
        </p:txBody>
      </p:sp>
      <p:pic>
        <p:nvPicPr>
          <p:cNvPr id="25602" name="Picture 2"/>
          <p:cNvPicPr>
            <a:picLocks noChangeAspect="1" noChangeArrowheads="1"/>
          </p:cNvPicPr>
          <p:nvPr/>
        </p:nvPicPr>
        <p:blipFill>
          <a:blip r:embed="rId2"/>
          <a:srcRect t="14246"/>
          <a:stretch>
            <a:fillRect/>
          </a:stretch>
        </p:blipFill>
        <p:spPr bwMode="auto">
          <a:xfrm>
            <a:off x="388010" y="1507330"/>
            <a:ext cx="4115014" cy="4704816"/>
          </a:xfrm>
          <a:prstGeom prst="rect">
            <a:avLst/>
          </a:prstGeom>
          <a:noFill/>
          <a:ln w="9525">
            <a:noFill/>
            <a:miter lim="800000"/>
            <a:headEnd/>
            <a:tailEnd/>
          </a:ln>
          <a:effectLst/>
        </p:spPr>
      </p:pic>
      <p:pic>
        <p:nvPicPr>
          <p:cNvPr id="7" name="Picture 6" descr="photo.JPG"/>
          <p:cNvPicPr>
            <a:picLocks noChangeAspect="1"/>
          </p:cNvPicPr>
          <p:nvPr/>
        </p:nvPicPr>
        <p:blipFill>
          <a:blip r:embed="rId3"/>
          <a:srcRect l="25545" t="5317" r="22101" b="8929"/>
          <a:stretch>
            <a:fillRect/>
          </a:stretch>
        </p:blipFill>
        <p:spPr>
          <a:xfrm>
            <a:off x="4856332" y="1507330"/>
            <a:ext cx="3829860" cy="470481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3140" y="1215898"/>
            <a:ext cx="7595735" cy="4801315"/>
          </a:xfrm>
          <a:prstGeom prst="rect">
            <a:avLst/>
          </a:prstGeom>
          <a:noFill/>
        </p:spPr>
        <p:txBody>
          <a:bodyPr wrap="square" rtlCol="0">
            <a:spAutoFit/>
          </a:bodyPr>
          <a:lstStyle/>
          <a:p>
            <a:pPr algn="ctr"/>
            <a:r>
              <a:rPr lang="en-US" dirty="0" smtClean="0">
                <a:solidFill>
                  <a:schemeClr val="tx2"/>
                </a:solidFill>
              </a:rPr>
              <a:t>What makes an excellent mustard?</a:t>
            </a:r>
          </a:p>
          <a:p>
            <a:pPr algn="ctr"/>
            <a:endParaRPr lang="en-US" dirty="0" smtClean="0">
              <a:solidFill>
                <a:schemeClr val="tx2"/>
              </a:solidFill>
            </a:endParaRPr>
          </a:p>
          <a:p>
            <a:pPr algn="ctr"/>
            <a:r>
              <a:rPr lang="en-US" dirty="0" smtClean="0">
                <a:solidFill>
                  <a:schemeClr val="tx2"/>
                </a:solidFill>
              </a:rPr>
              <a:t>The author refers to mustard’s density elsewhere in the manuscript:</a:t>
            </a:r>
          </a:p>
          <a:p>
            <a:pPr algn="ctr"/>
            <a:r>
              <a:rPr lang="en-US" dirty="0" smtClean="0">
                <a:solidFill>
                  <a:schemeClr val="tx2"/>
                </a:solidFill>
              </a:rPr>
              <a:t>“And stir it with your palette so that it all becomes like a thick sauce or light mustard.” (121v casting in silver)</a:t>
            </a:r>
          </a:p>
          <a:p>
            <a:pPr algn="ctr"/>
            <a:endParaRPr lang="en-US" dirty="0" smtClean="0">
              <a:solidFill>
                <a:schemeClr val="tx2"/>
              </a:solidFill>
            </a:endParaRPr>
          </a:p>
          <a:p>
            <a:pPr algn="ctr"/>
            <a:r>
              <a:rPr lang="en-US" dirty="0" smtClean="0">
                <a:solidFill>
                  <a:schemeClr val="tx2"/>
                </a:solidFill>
              </a:rPr>
              <a:t>“…then apply a thick coat (as thick as mustard or a little bit thicker) over the medal…” (89v white glassmakers’ sand mixed with ammonia salt)</a:t>
            </a:r>
          </a:p>
          <a:p>
            <a:pPr algn="ctr"/>
            <a:endParaRPr lang="en-US" dirty="0" smtClean="0">
              <a:solidFill>
                <a:schemeClr val="tx2"/>
              </a:solidFill>
            </a:endParaRPr>
          </a:p>
          <a:p>
            <a:pPr algn="ctr"/>
            <a:r>
              <a:rPr lang="en-US" dirty="0" smtClean="0">
                <a:solidFill>
                  <a:schemeClr val="tx2"/>
                </a:solidFill>
              </a:rPr>
              <a:t>“…adjust it with such attentiveness that, while mixing it vigorously and wetting it quickly with a wooden spoon, it does not become thicker than mustard…” (113v sand casting)</a:t>
            </a:r>
          </a:p>
          <a:p>
            <a:pPr algn="ctr"/>
            <a:endParaRPr lang="en-US" dirty="0">
              <a:solidFill>
                <a:schemeClr val="tx2"/>
              </a:solidFill>
            </a:endParaRPr>
          </a:p>
          <a:p>
            <a:pPr algn="ctr"/>
            <a:endParaRPr lang="en-US" dirty="0" smtClean="0">
              <a:solidFill>
                <a:schemeClr val="tx2"/>
              </a:solidFill>
            </a:endParaRPr>
          </a:p>
          <a:p>
            <a:pPr algn="ctr"/>
            <a:endParaRPr lang="en-US" dirty="0" smtClean="0">
              <a:solidFill>
                <a:schemeClr val="tx2"/>
              </a:solidFill>
            </a:endParaRPr>
          </a:p>
          <a:p>
            <a:pPr algn="ctr"/>
            <a:endParaRPr lang="en-US" dirty="0" smtClean="0">
              <a:solidFill>
                <a:schemeClr val="tx2"/>
              </a:solidFill>
            </a:endParaRPr>
          </a:p>
          <a:p>
            <a:pPr algn="ctr"/>
            <a:endParaRPr lang="en-US" dirty="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2560" y="567419"/>
            <a:ext cx="7595735" cy="3139321"/>
          </a:xfrm>
          <a:prstGeom prst="rect">
            <a:avLst/>
          </a:prstGeom>
          <a:noFill/>
        </p:spPr>
        <p:txBody>
          <a:bodyPr wrap="square" rtlCol="0">
            <a:spAutoFit/>
          </a:bodyPr>
          <a:lstStyle/>
          <a:p>
            <a:pPr algn="ctr"/>
            <a:r>
              <a:rPr lang="en-US" dirty="0" smtClean="0">
                <a:solidFill>
                  <a:schemeClr val="tx2"/>
                </a:solidFill>
              </a:rPr>
              <a:t>How can we make our mustard taste better?</a:t>
            </a:r>
          </a:p>
          <a:p>
            <a:endParaRPr lang="en-US" dirty="0" smtClean="0">
              <a:solidFill>
                <a:schemeClr val="tx2"/>
              </a:solidFill>
            </a:endParaRPr>
          </a:p>
          <a:p>
            <a:r>
              <a:rPr lang="en-US" dirty="0" smtClean="0">
                <a:solidFill>
                  <a:schemeClr val="tx2"/>
                </a:solidFill>
              </a:rPr>
              <a:t>“</a:t>
            </a:r>
            <a:r>
              <a:rPr lang="en-US" dirty="0" err="1" smtClean="0">
                <a:solidFill>
                  <a:schemeClr val="tx2"/>
                </a:solidFill>
              </a:rPr>
              <a:t>Sulphur</a:t>
            </a:r>
            <a:r>
              <a:rPr lang="en-US" dirty="0" smtClean="0">
                <a:solidFill>
                  <a:schemeClr val="tx2"/>
                </a:solidFill>
              </a:rPr>
              <a:t> oil bites and is corrosive, but it is softens by the clove oil [</a:t>
            </a:r>
            <a:r>
              <a:rPr lang="en-US" dirty="0" err="1" smtClean="0">
                <a:solidFill>
                  <a:schemeClr val="tx2"/>
                </a:solidFill>
              </a:rPr>
              <a:t>lhuile</a:t>
            </a:r>
            <a:r>
              <a:rPr lang="en-US" dirty="0" smtClean="0">
                <a:solidFill>
                  <a:schemeClr val="tx2"/>
                </a:solidFill>
              </a:rPr>
              <a:t>] and rose honey.” (46r for the teeth, some </a:t>
            </a:r>
            <a:r>
              <a:rPr lang="en-US" dirty="0" err="1" smtClean="0">
                <a:solidFill>
                  <a:schemeClr val="tx2"/>
                </a:solidFill>
              </a:rPr>
              <a:t>sulphur</a:t>
            </a:r>
            <a:r>
              <a:rPr lang="en-US" dirty="0" smtClean="0">
                <a:solidFill>
                  <a:schemeClr val="tx2"/>
                </a:solidFill>
              </a:rPr>
              <a:t> oil)</a:t>
            </a:r>
          </a:p>
          <a:p>
            <a:endParaRPr lang="en-US" dirty="0" smtClean="0">
              <a:solidFill>
                <a:schemeClr val="tx2"/>
              </a:solidFill>
            </a:endParaRPr>
          </a:p>
          <a:p>
            <a:r>
              <a:rPr lang="en-US" dirty="0" smtClean="0">
                <a:solidFill>
                  <a:schemeClr val="tx2"/>
                </a:solidFill>
              </a:rPr>
              <a:t>“It is true that it has a bad smell but you can add some </a:t>
            </a:r>
            <a:r>
              <a:rPr lang="en-US" dirty="0" err="1" smtClean="0">
                <a:solidFill>
                  <a:schemeClr val="tx2"/>
                </a:solidFill>
              </a:rPr>
              <a:t>rosat</a:t>
            </a:r>
            <a:r>
              <a:rPr lang="en-US" dirty="0" smtClean="0">
                <a:solidFill>
                  <a:schemeClr val="tx2"/>
                </a:solidFill>
              </a:rPr>
              <a:t> honey and cinnamon or clove oil.” (47r for teeth)</a:t>
            </a:r>
          </a:p>
          <a:p>
            <a:endParaRPr lang="en-US" dirty="0" smtClean="0">
              <a:solidFill>
                <a:schemeClr val="tx2"/>
              </a:solidFill>
            </a:endParaRPr>
          </a:p>
          <a:p>
            <a:r>
              <a:rPr lang="en-US" dirty="0" smtClean="0">
                <a:solidFill>
                  <a:schemeClr val="tx2"/>
                </a:solidFill>
              </a:rPr>
              <a:t>“When the wine is enough burned, heat it a bit more and add a few cloves and enough sugar.” (71r sweet and burned wine)</a:t>
            </a:r>
          </a:p>
          <a:p>
            <a:endParaRPr lang="en-US" dirty="0">
              <a:solidFill>
                <a:schemeClr val="tx2"/>
              </a:solidFill>
            </a:endParaRPr>
          </a:p>
        </p:txBody>
      </p:sp>
      <p:pic>
        <p:nvPicPr>
          <p:cNvPr id="19458" name="Picture 2"/>
          <p:cNvPicPr>
            <a:picLocks noChangeAspect="1" noChangeArrowheads="1"/>
          </p:cNvPicPr>
          <p:nvPr/>
        </p:nvPicPr>
        <p:blipFill>
          <a:blip r:embed="rId2"/>
          <a:srcRect l="4962" t="7690" r="10305"/>
          <a:stretch>
            <a:fillRect/>
          </a:stretch>
        </p:blipFill>
        <p:spPr bwMode="auto">
          <a:xfrm>
            <a:off x="3084050" y="3689390"/>
            <a:ext cx="3098006" cy="25314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3140" y="459339"/>
            <a:ext cx="7595735" cy="7294305"/>
          </a:xfrm>
          <a:prstGeom prst="rect">
            <a:avLst/>
          </a:prstGeom>
          <a:noFill/>
        </p:spPr>
        <p:txBody>
          <a:bodyPr wrap="square" rtlCol="0">
            <a:spAutoFit/>
          </a:bodyPr>
          <a:lstStyle/>
          <a:p>
            <a:r>
              <a:rPr lang="en-US" dirty="0" smtClean="0">
                <a:solidFill>
                  <a:schemeClr val="tx2"/>
                </a:solidFill>
              </a:rPr>
              <a:t>Excellent mustard</a:t>
            </a:r>
          </a:p>
          <a:p>
            <a:endParaRPr lang="en-US" dirty="0" smtClean="0">
              <a:solidFill>
                <a:schemeClr val="tx2"/>
              </a:solidFill>
            </a:endParaRPr>
          </a:p>
          <a:p>
            <a:r>
              <a:rPr lang="en-US" dirty="0" smtClean="0">
                <a:solidFill>
                  <a:schemeClr val="tx2"/>
                </a:solidFill>
              </a:rPr>
              <a:t>Dry some bread in an oven, then stick cloves &amp; cinnamon into it and put it to soak in good wine. Then, being well crushed, pass everything through a cloth strainer and incorporate it with your mustard seeds.</a:t>
            </a:r>
          </a:p>
          <a:p>
            <a:endParaRPr lang="en-US" dirty="0" smtClean="0">
              <a:solidFill>
                <a:schemeClr val="tx2"/>
              </a:solidFill>
            </a:endParaRPr>
          </a:p>
          <a:p>
            <a:pPr algn="ctr"/>
            <a:r>
              <a:rPr lang="en-US" dirty="0" smtClean="0">
                <a:solidFill>
                  <a:schemeClr val="tx2"/>
                </a:solidFill>
              </a:rPr>
              <a:t>Mustard</a:t>
            </a:r>
          </a:p>
          <a:p>
            <a:pPr algn="ctr"/>
            <a:endParaRPr lang="en-US" dirty="0" smtClean="0">
              <a:solidFill>
                <a:schemeClr val="tx2"/>
              </a:solidFill>
            </a:endParaRPr>
          </a:p>
          <a:p>
            <a:pPr algn="ctr"/>
            <a:r>
              <a:rPr lang="en-US" dirty="0" smtClean="0">
                <a:solidFill>
                  <a:schemeClr val="tx2"/>
                </a:solidFill>
              </a:rPr>
              <a:t>11 oz bread, whole wheat or white</a:t>
            </a:r>
          </a:p>
          <a:p>
            <a:pPr algn="ctr"/>
            <a:r>
              <a:rPr lang="en-US" dirty="0" smtClean="0">
                <a:solidFill>
                  <a:schemeClr val="tx2"/>
                </a:solidFill>
              </a:rPr>
              <a:t>2 sticks cinnamon</a:t>
            </a:r>
          </a:p>
          <a:p>
            <a:pPr algn="ctr"/>
            <a:r>
              <a:rPr lang="en-US" dirty="0" smtClean="0">
                <a:solidFill>
                  <a:schemeClr val="tx2"/>
                </a:solidFill>
              </a:rPr>
              <a:t>50 cloves</a:t>
            </a:r>
          </a:p>
          <a:p>
            <a:pPr algn="ctr"/>
            <a:r>
              <a:rPr lang="en-US" dirty="0" smtClean="0">
                <a:solidFill>
                  <a:schemeClr val="tx2"/>
                </a:solidFill>
              </a:rPr>
              <a:t>1.5 cups of wine, with about half cup extra</a:t>
            </a:r>
          </a:p>
          <a:p>
            <a:pPr algn="ctr"/>
            <a:r>
              <a:rPr lang="en-US" dirty="0" smtClean="0">
                <a:solidFill>
                  <a:schemeClr val="tx2"/>
                </a:solidFill>
              </a:rPr>
              <a:t>1/16 cup yellow mustard seeds</a:t>
            </a:r>
          </a:p>
          <a:p>
            <a:pPr algn="ctr"/>
            <a:endParaRPr lang="en-US" dirty="0" smtClean="0">
              <a:solidFill>
                <a:schemeClr val="tx2"/>
              </a:solidFill>
            </a:endParaRPr>
          </a:p>
          <a:p>
            <a:pPr algn="ctr"/>
            <a:r>
              <a:rPr lang="en-US" dirty="0" smtClean="0">
                <a:solidFill>
                  <a:schemeClr val="tx2"/>
                </a:solidFill>
              </a:rPr>
              <a:t>Preheat oven to 300 F. Slice bread to 1-1 ½-in thick slices. Place bread directly on oven tray and leave until dry, about 18 min. In the meantime, grind cloves and cinnamon roughly. Grind mustard seeds finely, and strain through tight sieve to remove large husks. Remove bread from oven, add cinnamon and clove, add 1.5 cups sweet red wine, and leave to soak for 20 min. Combine all ingredients in a large bowl and crush together. Strain through cotton cheesecloth and combine resulting paste with ground mustard. Serve with honey. </a:t>
            </a:r>
          </a:p>
          <a:p>
            <a:pPr algn="ctr"/>
            <a:endParaRPr lang="en-US" dirty="0" smtClean="0">
              <a:solidFill>
                <a:schemeClr val="tx2"/>
              </a:solidFill>
            </a:endParaRPr>
          </a:p>
          <a:p>
            <a:pPr algn="ctr"/>
            <a:endParaRPr lang="en-US" dirty="0" smtClean="0">
              <a:solidFill>
                <a:schemeClr val="tx2"/>
              </a:solidFill>
            </a:endParaRPr>
          </a:p>
          <a:p>
            <a:pPr algn="ctr"/>
            <a:endParaRPr lang="en-US" dirty="0" smtClean="0">
              <a:solidFill>
                <a:schemeClr val="tx2"/>
              </a:solidFill>
            </a:endParaRPr>
          </a:p>
          <a:p>
            <a:pPr algn="ctr"/>
            <a:endParaRPr lang="en-US" dirty="0">
              <a:solidFill>
                <a:schemeClr val="tx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9-04 at 5.23.56 PM.png"/>
          <p:cNvPicPr>
            <a:picLocks noGrp="1" noChangeAspect="1"/>
          </p:cNvPicPr>
          <p:nvPr>
            <p:ph idx="1"/>
          </p:nvPr>
        </p:nvPicPr>
        <p:blipFill>
          <a:blip r:embed="rId2"/>
          <a:srcRect l="2325" t="-49108" b="-49108"/>
          <a:stretch>
            <a:fillRect/>
          </a:stretch>
        </p:blipFill>
        <p:spPr>
          <a:xfrm>
            <a:off x="567489" y="-818084"/>
            <a:ext cx="8038239" cy="4525963"/>
          </a:xfrm>
        </p:spPr>
      </p:pic>
      <p:sp>
        <p:nvSpPr>
          <p:cNvPr id="6" name="TextBox 5"/>
          <p:cNvSpPr txBox="1"/>
          <p:nvPr/>
        </p:nvSpPr>
        <p:spPr>
          <a:xfrm>
            <a:off x="862560" y="2837094"/>
            <a:ext cx="7595735" cy="3693319"/>
          </a:xfrm>
          <a:prstGeom prst="rect">
            <a:avLst/>
          </a:prstGeom>
          <a:noFill/>
        </p:spPr>
        <p:txBody>
          <a:bodyPr wrap="square" rtlCol="0">
            <a:spAutoFit/>
          </a:bodyPr>
          <a:lstStyle/>
          <a:p>
            <a:pPr algn="ctr"/>
            <a:r>
              <a:rPr lang="en-US" dirty="0" err="1" smtClean="0">
                <a:solidFill>
                  <a:schemeClr val="tx2"/>
                </a:solidFill>
              </a:rPr>
              <a:t>Excellente</a:t>
            </a:r>
            <a:r>
              <a:rPr lang="en-US" dirty="0" smtClean="0">
                <a:solidFill>
                  <a:schemeClr val="tx2"/>
                </a:solidFill>
              </a:rPr>
              <a:t> </a:t>
            </a:r>
            <a:r>
              <a:rPr lang="en-US" dirty="0" err="1" smtClean="0">
                <a:solidFill>
                  <a:schemeClr val="tx2"/>
                </a:solidFill>
              </a:rPr>
              <a:t>moustarde</a:t>
            </a:r>
            <a:endParaRPr lang="en-US" dirty="0" smtClean="0">
              <a:solidFill>
                <a:schemeClr val="tx2"/>
              </a:solidFill>
            </a:endParaRPr>
          </a:p>
          <a:p>
            <a:endParaRPr lang="en-US" dirty="0" smtClean="0">
              <a:solidFill>
                <a:schemeClr val="tx2"/>
              </a:solidFill>
            </a:endParaRPr>
          </a:p>
          <a:p>
            <a:r>
              <a:rPr lang="en-US" dirty="0" err="1" smtClean="0">
                <a:solidFill>
                  <a:schemeClr val="tx2"/>
                </a:solidFill>
              </a:rPr>
              <a:t>Fais</a:t>
            </a:r>
            <a:r>
              <a:rPr lang="en-US" dirty="0" smtClean="0">
                <a:solidFill>
                  <a:schemeClr val="tx2"/>
                </a:solidFill>
              </a:rPr>
              <a:t> </a:t>
            </a:r>
            <a:r>
              <a:rPr lang="en-US" dirty="0" err="1" smtClean="0">
                <a:solidFill>
                  <a:schemeClr val="tx2"/>
                </a:solidFill>
              </a:rPr>
              <a:t>seicher</a:t>
            </a:r>
            <a:r>
              <a:rPr lang="en-US" dirty="0" smtClean="0">
                <a:solidFill>
                  <a:schemeClr val="tx2"/>
                </a:solidFill>
              </a:rPr>
              <a:t> du pain au four </a:t>
            </a:r>
            <a:r>
              <a:rPr lang="en-US" dirty="0" err="1" smtClean="0">
                <a:solidFill>
                  <a:schemeClr val="tx2"/>
                </a:solidFill>
              </a:rPr>
              <a:t>puys</a:t>
            </a:r>
            <a:r>
              <a:rPr lang="en-US" dirty="0" smtClean="0">
                <a:solidFill>
                  <a:schemeClr val="tx2"/>
                </a:solidFill>
              </a:rPr>
              <a:t> le </a:t>
            </a:r>
            <a:r>
              <a:rPr lang="en-US" dirty="0" err="1" smtClean="0">
                <a:solidFill>
                  <a:schemeClr val="tx2"/>
                </a:solidFill>
              </a:rPr>
              <a:t>larde</a:t>
            </a:r>
            <a:r>
              <a:rPr lang="en-US" dirty="0" smtClean="0">
                <a:solidFill>
                  <a:schemeClr val="tx2"/>
                </a:solidFill>
              </a:rPr>
              <a:t> de </a:t>
            </a:r>
            <a:r>
              <a:rPr lang="en-US" dirty="0" err="1" smtClean="0">
                <a:solidFill>
                  <a:schemeClr val="tx2"/>
                </a:solidFill>
              </a:rPr>
              <a:t>girofle</a:t>
            </a:r>
            <a:r>
              <a:rPr lang="en-US" dirty="0" smtClean="0">
                <a:solidFill>
                  <a:schemeClr val="tx2"/>
                </a:solidFill>
              </a:rPr>
              <a:t> &amp; </a:t>
            </a:r>
            <a:r>
              <a:rPr lang="en-US" dirty="0" err="1" smtClean="0">
                <a:solidFill>
                  <a:schemeClr val="tx2"/>
                </a:solidFill>
              </a:rPr>
              <a:t>Canelle</a:t>
            </a:r>
            <a:endParaRPr lang="en-US" dirty="0" smtClean="0">
              <a:solidFill>
                <a:schemeClr val="tx2"/>
              </a:solidFill>
            </a:endParaRPr>
          </a:p>
          <a:p>
            <a:r>
              <a:rPr lang="en-US" dirty="0" smtClean="0">
                <a:solidFill>
                  <a:schemeClr val="tx2"/>
                </a:solidFill>
              </a:rPr>
              <a:t>&amp; </a:t>
            </a:r>
            <a:r>
              <a:rPr lang="en-US" dirty="0" err="1" smtClean="0">
                <a:solidFill>
                  <a:schemeClr val="tx2"/>
                </a:solidFill>
              </a:rPr>
              <a:t>ainsy</a:t>
            </a:r>
            <a:r>
              <a:rPr lang="en-US" dirty="0" smtClean="0">
                <a:solidFill>
                  <a:schemeClr val="tx2"/>
                </a:solidFill>
              </a:rPr>
              <a:t> </a:t>
            </a:r>
            <a:r>
              <a:rPr lang="en-US" dirty="0" err="1" smtClean="0">
                <a:solidFill>
                  <a:schemeClr val="tx2"/>
                </a:solidFill>
              </a:rPr>
              <a:t>mects</a:t>
            </a:r>
            <a:r>
              <a:rPr lang="en-US" dirty="0" smtClean="0">
                <a:solidFill>
                  <a:schemeClr val="tx2"/>
                </a:solidFill>
              </a:rPr>
              <a:t> le </a:t>
            </a:r>
            <a:r>
              <a:rPr lang="en-US" dirty="0" err="1" smtClean="0">
                <a:solidFill>
                  <a:schemeClr val="tx2"/>
                </a:solidFill>
              </a:rPr>
              <a:t>tremper</a:t>
            </a:r>
            <a:r>
              <a:rPr lang="en-US" dirty="0" smtClean="0">
                <a:solidFill>
                  <a:schemeClr val="tx2"/>
                </a:solidFill>
              </a:rPr>
              <a:t> </a:t>
            </a:r>
            <a:r>
              <a:rPr lang="en-US" dirty="0" err="1" smtClean="0">
                <a:solidFill>
                  <a:schemeClr val="tx2"/>
                </a:solidFill>
              </a:rPr>
              <a:t>dans</a:t>
            </a:r>
            <a:r>
              <a:rPr lang="en-US" dirty="0" smtClean="0">
                <a:solidFill>
                  <a:schemeClr val="tx2"/>
                </a:solidFill>
              </a:rPr>
              <a:t> de bon </a:t>
            </a:r>
            <a:r>
              <a:rPr lang="en-US" dirty="0" err="1" smtClean="0">
                <a:solidFill>
                  <a:schemeClr val="tx2"/>
                </a:solidFill>
              </a:rPr>
              <a:t>vin</a:t>
            </a:r>
            <a:r>
              <a:rPr lang="en-US" dirty="0" smtClean="0">
                <a:solidFill>
                  <a:schemeClr val="tx2"/>
                </a:solidFill>
              </a:rPr>
              <a:t> </a:t>
            </a:r>
            <a:r>
              <a:rPr lang="en-US" dirty="0" err="1" smtClean="0">
                <a:solidFill>
                  <a:schemeClr val="tx2"/>
                </a:solidFill>
              </a:rPr>
              <a:t>Puys</a:t>
            </a:r>
            <a:r>
              <a:rPr lang="en-US" dirty="0" smtClean="0">
                <a:solidFill>
                  <a:schemeClr val="tx2"/>
                </a:solidFill>
              </a:rPr>
              <a:t> </a:t>
            </a:r>
            <a:r>
              <a:rPr lang="en-US" dirty="0" err="1" smtClean="0">
                <a:solidFill>
                  <a:schemeClr val="tx2"/>
                </a:solidFill>
              </a:rPr>
              <a:t>passe</a:t>
            </a:r>
            <a:r>
              <a:rPr lang="en-US" dirty="0" smtClean="0">
                <a:solidFill>
                  <a:schemeClr val="tx2"/>
                </a:solidFill>
              </a:rPr>
              <a:t> tout</a:t>
            </a:r>
          </a:p>
          <a:p>
            <a:r>
              <a:rPr lang="en-US" dirty="0" smtClean="0">
                <a:solidFill>
                  <a:schemeClr val="tx2"/>
                </a:solidFill>
              </a:rPr>
              <a:t>par </a:t>
            </a:r>
            <a:r>
              <a:rPr lang="en-US" dirty="0" err="1" smtClean="0">
                <a:solidFill>
                  <a:schemeClr val="tx2"/>
                </a:solidFill>
              </a:rPr>
              <a:t>lestamine</a:t>
            </a:r>
            <a:r>
              <a:rPr lang="en-US" dirty="0" smtClean="0">
                <a:solidFill>
                  <a:schemeClr val="tx2"/>
                </a:solidFill>
              </a:rPr>
              <a:t> </a:t>
            </a:r>
            <a:r>
              <a:rPr lang="en-US" dirty="0" err="1" smtClean="0">
                <a:solidFill>
                  <a:schemeClr val="tx2"/>
                </a:solidFill>
              </a:rPr>
              <a:t>estant</a:t>
            </a:r>
            <a:r>
              <a:rPr lang="en-US" dirty="0" smtClean="0">
                <a:solidFill>
                  <a:schemeClr val="tx2"/>
                </a:solidFill>
              </a:rPr>
              <a:t> </a:t>
            </a:r>
            <a:r>
              <a:rPr lang="en-US" dirty="0" err="1" smtClean="0">
                <a:solidFill>
                  <a:schemeClr val="tx2"/>
                </a:solidFill>
              </a:rPr>
              <a:t>bien</a:t>
            </a:r>
            <a:r>
              <a:rPr lang="en-US" dirty="0" smtClean="0">
                <a:solidFill>
                  <a:schemeClr val="tx2"/>
                </a:solidFill>
              </a:rPr>
              <a:t> pile &amp; </a:t>
            </a:r>
            <a:r>
              <a:rPr lang="en-US" dirty="0" err="1" smtClean="0">
                <a:solidFill>
                  <a:schemeClr val="tx2"/>
                </a:solidFill>
              </a:rPr>
              <a:t>lincorpore</a:t>
            </a:r>
            <a:r>
              <a:rPr lang="en-US" dirty="0" smtClean="0">
                <a:solidFill>
                  <a:schemeClr val="tx2"/>
                </a:solidFill>
              </a:rPr>
              <a:t> </a:t>
            </a:r>
            <a:r>
              <a:rPr lang="en-US" dirty="0" err="1" smtClean="0">
                <a:solidFill>
                  <a:schemeClr val="tx2"/>
                </a:solidFill>
              </a:rPr>
              <a:t>avecq</a:t>
            </a:r>
            <a:r>
              <a:rPr lang="en-US" dirty="0" smtClean="0">
                <a:solidFill>
                  <a:schemeClr val="tx2"/>
                </a:solidFill>
              </a:rPr>
              <a:t> </a:t>
            </a:r>
            <a:r>
              <a:rPr lang="en-US" dirty="0" err="1" smtClean="0">
                <a:solidFill>
                  <a:schemeClr val="tx2"/>
                </a:solidFill>
              </a:rPr>
              <a:t>ta</a:t>
            </a:r>
            <a:r>
              <a:rPr lang="en-US" dirty="0" smtClean="0">
                <a:solidFill>
                  <a:schemeClr val="tx2"/>
                </a:solidFill>
              </a:rPr>
              <a:t> </a:t>
            </a:r>
            <a:r>
              <a:rPr lang="en-US" dirty="0" err="1" smtClean="0">
                <a:solidFill>
                  <a:schemeClr val="tx2"/>
                </a:solidFill>
              </a:rPr>
              <a:t>graine</a:t>
            </a:r>
            <a:endParaRPr lang="en-US" dirty="0" smtClean="0">
              <a:solidFill>
                <a:schemeClr val="tx2"/>
              </a:solidFill>
            </a:endParaRPr>
          </a:p>
          <a:p>
            <a:r>
              <a:rPr lang="en-US" dirty="0" smtClean="0">
                <a:solidFill>
                  <a:schemeClr val="tx2"/>
                </a:solidFill>
              </a:rPr>
              <a:t>de </a:t>
            </a:r>
            <a:r>
              <a:rPr lang="en-US" dirty="0" err="1" smtClean="0">
                <a:solidFill>
                  <a:schemeClr val="tx2"/>
                </a:solidFill>
              </a:rPr>
              <a:t>moustarde</a:t>
            </a:r>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r>
              <a:rPr lang="en-US" dirty="0" smtClean="0">
                <a:solidFill>
                  <a:schemeClr val="tx2"/>
                </a:solidFill>
              </a:rPr>
              <a:t>Excellent mustard</a:t>
            </a:r>
          </a:p>
          <a:p>
            <a:endParaRPr lang="en-US" dirty="0" smtClean="0">
              <a:solidFill>
                <a:schemeClr val="tx2"/>
              </a:solidFill>
            </a:endParaRPr>
          </a:p>
          <a:p>
            <a:r>
              <a:rPr lang="en-US" dirty="0" smtClean="0">
                <a:solidFill>
                  <a:schemeClr val="tx2"/>
                </a:solidFill>
              </a:rPr>
              <a:t>Dry some bread in an oven, then stick cloves &amp; cinnamon into it and put it to soak in good wine. Then, being well crushed, pass everything through a cloth strainer and incorporate it with your mustard seeds.</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2560" y="405299"/>
            <a:ext cx="7824240" cy="461665"/>
          </a:xfrm>
          <a:prstGeom prst="rect">
            <a:avLst/>
          </a:prstGeom>
          <a:noFill/>
        </p:spPr>
        <p:txBody>
          <a:bodyPr wrap="square" rtlCol="0">
            <a:spAutoFit/>
          </a:bodyPr>
          <a:lstStyle/>
          <a:p>
            <a:pPr algn="ctr"/>
            <a:r>
              <a:rPr lang="en-US" sz="2400" dirty="0" smtClean="0">
                <a:solidFill>
                  <a:schemeClr val="accent5">
                    <a:lumMod val="50000"/>
                    <a:lumOff val="50000"/>
                  </a:schemeClr>
                </a:solidFill>
              </a:rPr>
              <a:t>Dry </a:t>
            </a:r>
            <a:r>
              <a:rPr lang="en-US" sz="2400" dirty="0" smtClean="0">
                <a:solidFill>
                  <a:schemeClr val="tx2"/>
                </a:solidFill>
              </a:rPr>
              <a:t>some </a:t>
            </a:r>
            <a:r>
              <a:rPr lang="en-US" sz="2400" dirty="0" smtClean="0">
                <a:solidFill>
                  <a:srgbClr val="6284C6"/>
                </a:solidFill>
              </a:rPr>
              <a:t>bread </a:t>
            </a:r>
            <a:r>
              <a:rPr lang="en-US" sz="2400" dirty="0" smtClean="0">
                <a:solidFill>
                  <a:schemeClr val="tx2"/>
                </a:solidFill>
              </a:rPr>
              <a:t>in an oven</a:t>
            </a:r>
            <a:endParaRPr lang="en-US" sz="2400" i="1" dirty="0">
              <a:solidFill>
                <a:schemeClr val="accent3">
                  <a:lumMod val="20000"/>
                  <a:lumOff val="80000"/>
                </a:schemeClr>
              </a:solidFill>
            </a:endParaRPr>
          </a:p>
        </p:txBody>
      </p:sp>
      <p:pic>
        <p:nvPicPr>
          <p:cNvPr id="17410" name="Picture 2"/>
          <p:cNvPicPr>
            <a:picLocks noChangeAspect="1" noChangeArrowheads="1"/>
          </p:cNvPicPr>
          <p:nvPr/>
        </p:nvPicPr>
        <p:blipFill>
          <a:blip r:embed="rId2"/>
          <a:srcRect/>
          <a:stretch>
            <a:fillRect/>
          </a:stretch>
        </p:blipFill>
        <p:spPr bwMode="auto">
          <a:xfrm>
            <a:off x="1362493" y="1083124"/>
            <a:ext cx="6864873" cy="548640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l="14635" t="48370" r="28434" b="42243"/>
          <a:stretch>
            <a:fillRect/>
          </a:stretch>
        </p:blipFill>
        <p:spPr bwMode="auto">
          <a:xfrm>
            <a:off x="281562" y="866964"/>
            <a:ext cx="3123370" cy="6866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2560" y="405299"/>
            <a:ext cx="7824240" cy="461665"/>
          </a:xfrm>
          <a:prstGeom prst="rect">
            <a:avLst/>
          </a:prstGeom>
          <a:noFill/>
        </p:spPr>
        <p:txBody>
          <a:bodyPr wrap="square" rtlCol="0">
            <a:spAutoFit/>
          </a:bodyPr>
          <a:lstStyle/>
          <a:p>
            <a:pPr algn="ctr"/>
            <a:r>
              <a:rPr lang="en-US" sz="2400" dirty="0" smtClean="0">
                <a:solidFill>
                  <a:schemeClr val="accent5">
                    <a:lumMod val="50000"/>
                    <a:lumOff val="50000"/>
                  </a:schemeClr>
                </a:solidFill>
              </a:rPr>
              <a:t>Dry </a:t>
            </a:r>
            <a:r>
              <a:rPr lang="en-US" sz="2400" dirty="0" smtClean="0">
                <a:solidFill>
                  <a:schemeClr val="tx2"/>
                </a:solidFill>
              </a:rPr>
              <a:t>some </a:t>
            </a:r>
            <a:r>
              <a:rPr lang="en-US" sz="2400" dirty="0" smtClean="0">
                <a:solidFill>
                  <a:srgbClr val="6284C6"/>
                </a:solidFill>
              </a:rPr>
              <a:t>bread </a:t>
            </a:r>
            <a:r>
              <a:rPr lang="en-US" sz="2400" dirty="0" smtClean="0">
                <a:solidFill>
                  <a:schemeClr val="tx2"/>
                </a:solidFill>
              </a:rPr>
              <a:t>in an oven</a:t>
            </a:r>
            <a:endParaRPr lang="en-US" sz="2400" i="1" dirty="0">
              <a:solidFill>
                <a:schemeClr val="accent3">
                  <a:lumMod val="20000"/>
                  <a:lumOff val="80000"/>
                </a:schemeClr>
              </a:solidFill>
            </a:endParaRPr>
          </a:p>
        </p:txBody>
      </p:sp>
      <p:pic>
        <p:nvPicPr>
          <p:cNvPr id="20482" name="Picture 2"/>
          <p:cNvPicPr>
            <a:picLocks noChangeAspect="1" noChangeArrowheads="1"/>
          </p:cNvPicPr>
          <p:nvPr/>
        </p:nvPicPr>
        <p:blipFill>
          <a:blip r:embed="rId2"/>
          <a:srcRect/>
          <a:stretch>
            <a:fillRect/>
          </a:stretch>
        </p:blipFill>
        <p:spPr bwMode="auto">
          <a:xfrm>
            <a:off x="2638573" y="1062358"/>
            <a:ext cx="4115014" cy="548640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l="15229" t="14227" r="38603" b="19632"/>
          <a:stretch>
            <a:fillRect/>
          </a:stretch>
        </p:blipFill>
        <p:spPr bwMode="auto">
          <a:xfrm>
            <a:off x="265145" y="2597601"/>
            <a:ext cx="1688553" cy="1814378"/>
          </a:xfrm>
          <a:prstGeom prst="rect">
            <a:avLst/>
          </a:prstGeom>
          <a:noFill/>
          <a:ln w="9525">
            <a:noFill/>
            <a:miter lim="800000"/>
            <a:headEnd/>
            <a:tailEnd/>
          </a:ln>
          <a:effectLst/>
        </p:spPr>
      </p:pic>
      <p:sp>
        <p:nvSpPr>
          <p:cNvPr id="8" name="TextBox 7"/>
          <p:cNvSpPr txBox="1"/>
          <p:nvPr/>
        </p:nvSpPr>
        <p:spPr>
          <a:xfrm>
            <a:off x="102604" y="4796040"/>
            <a:ext cx="1851094" cy="646331"/>
          </a:xfrm>
          <a:prstGeom prst="rect">
            <a:avLst/>
          </a:prstGeom>
          <a:noFill/>
        </p:spPr>
        <p:txBody>
          <a:bodyPr wrap="square" rtlCol="0">
            <a:spAutoFit/>
          </a:bodyPr>
          <a:lstStyle/>
          <a:p>
            <a:pPr algn="ctr"/>
            <a:r>
              <a:rPr lang="en-US" dirty="0" smtClean="0"/>
              <a:t>18 min</a:t>
            </a:r>
          </a:p>
          <a:p>
            <a:pPr algn="ctr"/>
            <a:r>
              <a:rPr lang="en-US" dirty="0" smtClean="0"/>
              <a:t>gas oven</a:t>
            </a:r>
            <a:endParaRPr lang="en-US" dirty="0"/>
          </a:p>
        </p:txBody>
      </p:sp>
      <p:sp>
        <p:nvSpPr>
          <p:cNvPr id="9" name="TextBox 8"/>
          <p:cNvSpPr txBox="1"/>
          <p:nvPr/>
        </p:nvSpPr>
        <p:spPr>
          <a:xfrm>
            <a:off x="7058986" y="4782531"/>
            <a:ext cx="1851094" cy="923330"/>
          </a:xfrm>
          <a:prstGeom prst="rect">
            <a:avLst/>
          </a:prstGeom>
          <a:noFill/>
        </p:spPr>
        <p:txBody>
          <a:bodyPr wrap="square" rtlCol="0">
            <a:spAutoFit/>
          </a:bodyPr>
          <a:lstStyle/>
          <a:p>
            <a:pPr algn="ctr"/>
            <a:r>
              <a:rPr lang="en-US" dirty="0" smtClean="0"/>
              <a:t>*11 ounces whole wheat bread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2560" y="405299"/>
            <a:ext cx="7824240" cy="461665"/>
          </a:xfrm>
          <a:prstGeom prst="rect">
            <a:avLst/>
          </a:prstGeom>
          <a:noFill/>
        </p:spPr>
        <p:txBody>
          <a:bodyPr wrap="square" rtlCol="0">
            <a:spAutoFit/>
          </a:bodyPr>
          <a:lstStyle/>
          <a:p>
            <a:pPr algn="ctr"/>
            <a:r>
              <a:rPr lang="en-US" sz="2400" dirty="0" smtClean="0">
                <a:solidFill>
                  <a:schemeClr val="tx2"/>
                </a:solidFill>
              </a:rPr>
              <a:t>then </a:t>
            </a:r>
            <a:r>
              <a:rPr lang="en-US" sz="2400" dirty="0" smtClean="0">
                <a:solidFill>
                  <a:srgbClr val="F4623A"/>
                </a:solidFill>
              </a:rPr>
              <a:t>stick </a:t>
            </a:r>
            <a:r>
              <a:rPr lang="en-US" sz="2400" dirty="0" smtClean="0">
                <a:solidFill>
                  <a:srgbClr val="6284C6"/>
                </a:solidFill>
              </a:rPr>
              <a:t>cloves </a:t>
            </a:r>
            <a:r>
              <a:rPr lang="en-US" sz="2400" dirty="0" smtClean="0">
                <a:solidFill>
                  <a:schemeClr val="tx2"/>
                </a:solidFill>
              </a:rPr>
              <a:t>&amp; </a:t>
            </a:r>
            <a:r>
              <a:rPr lang="en-US" sz="2400" dirty="0" smtClean="0">
                <a:solidFill>
                  <a:schemeClr val="accent1">
                    <a:lumMod val="60000"/>
                    <a:lumOff val="40000"/>
                  </a:schemeClr>
                </a:solidFill>
              </a:rPr>
              <a:t>cinnamon </a:t>
            </a:r>
            <a:r>
              <a:rPr lang="en-US" sz="2400" dirty="0" smtClean="0">
                <a:solidFill>
                  <a:srgbClr val="F4623A"/>
                </a:solidFill>
              </a:rPr>
              <a:t>into it</a:t>
            </a:r>
            <a:endParaRPr lang="en-US" sz="2400" i="1" dirty="0">
              <a:solidFill>
                <a:srgbClr val="F4623A"/>
              </a:solidFill>
            </a:endParaRPr>
          </a:p>
        </p:txBody>
      </p:sp>
      <p:sp>
        <p:nvSpPr>
          <p:cNvPr id="8" name="TextBox 7"/>
          <p:cNvSpPr txBox="1"/>
          <p:nvPr/>
        </p:nvSpPr>
        <p:spPr>
          <a:xfrm>
            <a:off x="102604" y="1513117"/>
            <a:ext cx="2288956" cy="3539431"/>
          </a:xfrm>
          <a:prstGeom prst="rect">
            <a:avLst/>
          </a:prstGeom>
          <a:noFill/>
        </p:spPr>
        <p:txBody>
          <a:bodyPr wrap="square" rtlCol="0">
            <a:spAutoFit/>
          </a:bodyPr>
          <a:lstStyle/>
          <a:p>
            <a:pPr algn="ctr"/>
            <a:r>
              <a:rPr lang="en-US" sz="1400" dirty="0" smtClean="0"/>
              <a:t>“When you have spices left over from making jelly, claret, </a:t>
            </a:r>
            <a:r>
              <a:rPr lang="en-US" sz="1400" dirty="0" err="1" smtClean="0">
                <a:solidFill>
                  <a:schemeClr val="accent2"/>
                </a:solidFill>
              </a:rPr>
              <a:t>hypocras</a:t>
            </a:r>
            <a:r>
              <a:rPr lang="en-US" sz="1400" dirty="0" smtClean="0">
                <a:solidFill>
                  <a:schemeClr val="accent2"/>
                </a:solidFill>
              </a:rPr>
              <a:t> </a:t>
            </a:r>
            <a:r>
              <a:rPr lang="en-US" sz="1400" dirty="0" smtClean="0"/>
              <a:t>or sauces, </a:t>
            </a:r>
            <a:r>
              <a:rPr lang="en-US" sz="1400" dirty="0" smtClean="0">
                <a:solidFill>
                  <a:srgbClr val="F4623A"/>
                </a:solidFill>
              </a:rPr>
              <a:t>grind </a:t>
            </a:r>
            <a:r>
              <a:rPr lang="en-US" sz="1400" dirty="0" smtClean="0"/>
              <a:t>these with [the </a:t>
            </a:r>
            <a:r>
              <a:rPr lang="en-US" sz="1400" dirty="0" err="1" smtClean="0">
                <a:solidFill>
                  <a:srgbClr val="748CBC"/>
                </a:solidFill>
              </a:rPr>
              <a:t>mustardseeds</a:t>
            </a:r>
            <a:r>
              <a:rPr lang="en-US" sz="1400" dirty="0" smtClean="0"/>
              <a:t>] and let it mature…</a:t>
            </a:r>
          </a:p>
          <a:p>
            <a:pPr algn="ctr"/>
            <a:r>
              <a:rPr lang="en-US" sz="1400" dirty="0" smtClean="0"/>
              <a:t>To make a lot fine </a:t>
            </a:r>
            <a:r>
              <a:rPr lang="en-US" sz="1400" dirty="0" smtClean="0">
                <a:solidFill>
                  <a:srgbClr val="6284C6"/>
                </a:solidFill>
              </a:rPr>
              <a:t>hippocras</a:t>
            </a:r>
            <a:r>
              <a:rPr lang="en-US" sz="1400" dirty="0" smtClean="0"/>
              <a:t>. Take one ounce cinnamon called long </a:t>
            </a:r>
            <a:r>
              <a:rPr lang="en-US" sz="1400" dirty="0" smtClean="0">
                <a:solidFill>
                  <a:srgbClr val="6284C6"/>
                </a:solidFill>
              </a:rPr>
              <a:t>cinnamon in sticks</a:t>
            </a:r>
            <a:r>
              <a:rPr lang="en-US" sz="1400" dirty="0" smtClean="0"/>
              <a:t>, with some pieces of ginger and as much </a:t>
            </a:r>
            <a:r>
              <a:rPr lang="en-US" sz="1400" dirty="0" err="1" smtClean="0"/>
              <a:t>galanga</a:t>
            </a:r>
            <a:r>
              <a:rPr lang="en-US" sz="1400" dirty="0" smtClean="0"/>
              <a:t>, </a:t>
            </a:r>
            <a:r>
              <a:rPr lang="en-US" sz="1400" dirty="0" smtClean="0">
                <a:solidFill>
                  <a:schemeClr val="accent5">
                    <a:lumMod val="50000"/>
                    <a:lumOff val="50000"/>
                  </a:schemeClr>
                </a:solidFill>
              </a:rPr>
              <a:t>grind well together</a:t>
            </a:r>
            <a:r>
              <a:rPr lang="en-US" sz="1400" dirty="0" smtClean="0"/>
              <a:t>.”</a:t>
            </a:r>
          </a:p>
          <a:p>
            <a:pPr algn="ctr"/>
            <a:endParaRPr lang="en-US" sz="1400" dirty="0" smtClean="0"/>
          </a:p>
          <a:p>
            <a:pPr algn="ctr"/>
            <a:r>
              <a:rPr lang="en-US" sz="1400" i="1" dirty="0" smtClean="0"/>
              <a:t>—Le </a:t>
            </a:r>
            <a:r>
              <a:rPr lang="en-US" sz="1400" i="1" dirty="0" err="1" smtClean="0"/>
              <a:t>Ménagier</a:t>
            </a:r>
            <a:r>
              <a:rPr lang="en-US" sz="1400" i="1" dirty="0" smtClean="0"/>
              <a:t> de Paris</a:t>
            </a:r>
            <a:r>
              <a:rPr lang="en-US" sz="1400" dirty="0" smtClean="0"/>
              <a:t>, 14th century</a:t>
            </a:r>
            <a:endParaRPr lang="en-US" sz="1400" dirty="0"/>
          </a:p>
        </p:txBody>
      </p:sp>
      <p:pic>
        <p:nvPicPr>
          <p:cNvPr id="21506" name="Picture 2"/>
          <p:cNvPicPr>
            <a:picLocks noChangeAspect="1" noChangeArrowheads="1"/>
          </p:cNvPicPr>
          <p:nvPr/>
        </p:nvPicPr>
        <p:blipFill>
          <a:blip r:embed="rId2"/>
          <a:srcRect/>
          <a:stretch>
            <a:fillRect/>
          </a:stretch>
        </p:blipFill>
        <p:spPr bwMode="auto">
          <a:xfrm>
            <a:off x="2609312" y="1114425"/>
            <a:ext cx="4114666" cy="548640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l="17421" t="29897" r="1" b="14392"/>
          <a:stretch>
            <a:fillRect/>
          </a:stretch>
        </p:blipFill>
        <p:spPr bwMode="auto">
          <a:xfrm>
            <a:off x="6512881" y="4240137"/>
            <a:ext cx="2420022" cy="2176918"/>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a:srcRect l="6630" t="21959" r="7731" b="12579"/>
          <a:stretch>
            <a:fillRect/>
          </a:stretch>
        </p:blipFill>
        <p:spPr bwMode="auto">
          <a:xfrm>
            <a:off x="6838600" y="1349003"/>
            <a:ext cx="2094303" cy="2134576"/>
          </a:xfrm>
          <a:prstGeom prst="rect">
            <a:avLst/>
          </a:prstGeom>
          <a:noFill/>
          <a:ln w="9525">
            <a:noFill/>
            <a:miter lim="800000"/>
            <a:headEnd/>
            <a:tailEnd/>
          </a:ln>
          <a:effectLst/>
        </p:spPr>
      </p:pic>
      <p:sp>
        <p:nvSpPr>
          <p:cNvPr id="9" name="TextBox 8"/>
          <p:cNvSpPr txBox="1"/>
          <p:nvPr/>
        </p:nvSpPr>
        <p:spPr>
          <a:xfrm>
            <a:off x="290838" y="5382695"/>
            <a:ext cx="1851094" cy="1077218"/>
          </a:xfrm>
          <a:prstGeom prst="rect">
            <a:avLst/>
          </a:prstGeom>
          <a:noFill/>
        </p:spPr>
        <p:txBody>
          <a:bodyPr wrap="square" rtlCol="0">
            <a:spAutoFit/>
          </a:bodyPr>
          <a:lstStyle/>
          <a:p>
            <a:pPr algn="ctr"/>
            <a:r>
              <a:rPr lang="en-US" dirty="0" smtClean="0"/>
              <a:t>*2 sticks cinnamon</a:t>
            </a:r>
          </a:p>
          <a:p>
            <a:pPr algn="ctr"/>
            <a:endParaRPr lang="en-US" sz="1000" dirty="0" smtClean="0"/>
          </a:p>
          <a:p>
            <a:pPr algn="ctr"/>
            <a:r>
              <a:rPr lang="en-US" dirty="0" smtClean="0"/>
              <a:t>*50 cloves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2560" y="405299"/>
            <a:ext cx="7824240" cy="461665"/>
          </a:xfrm>
          <a:prstGeom prst="rect">
            <a:avLst/>
          </a:prstGeom>
          <a:noFill/>
        </p:spPr>
        <p:txBody>
          <a:bodyPr wrap="square" rtlCol="0">
            <a:spAutoFit/>
          </a:bodyPr>
          <a:lstStyle/>
          <a:p>
            <a:pPr algn="ctr"/>
            <a:r>
              <a:rPr lang="en-US" sz="2400" dirty="0" smtClean="0">
                <a:solidFill>
                  <a:schemeClr val="accent5">
                    <a:lumMod val="50000"/>
                    <a:lumOff val="50000"/>
                  </a:schemeClr>
                </a:solidFill>
              </a:rPr>
              <a:t>put it to soak </a:t>
            </a:r>
            <a:r>
              <a:rPr lang="en-US" sz="2400" dirty="0" smtClean="0">
                <a:solidFill>
                  <a:schemeClr val="tx2"/>
                </a:solidFill>
              </a:rPr>
              <a:t>in </a:t>
            </a:r>
            <a:r>
              <a:rPr lang="en-US" sz="2400" dirty="0" smtClean="0">
                <a:solidFill>
                  <a:schemeClr val="accent2"/>
                </a:solidFill>
              </a:rPr>
              <a:t>good wine</a:t>
            </a:r>
            <a:endParaRPr lang="en-US" sz="2400" i="1" dirty="0">
              <a:solidFill>
                <a:schemeClr val="accent2"/>
              </a:solidFill>
            </a:endParaRPr>
          </a:p>
        </p:txBody>
      </p:sp>
      <p:pic>
        <p:nvPicPr>
          <p:cNvPr id="22530" name="Picture 2"/>
          <p:cNvPicPr>
            <a:picLocks noChangeAspect="1" noChangeArrowheads="1"/>
          </p:cNvPicPr>
          <p:nvPr/>
        </p:nvPicPr>
        <p:blipFill>
          <a:blip r:embed="rId2"/>
          <a:srcRect/>
          <a:stretch>
            <a:fillRect/>
          </a:stretch>
        </p:blipFill>
        <p:spPr bwMode="auto">
          <a:xfrm>
            <a:off x="2739776" y="978620"/>
            <a:ext cx="4114666" cy="5486400"/>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307010" y="978620"/>
            <a:ext cx="2217864" cy="2573808"/>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a:srcRect t="17543" b="3597"/>
          <a:stretch>
            <a:fillRect/>
          </a:stretch>
        </p:blipFill>
        <p:spPr bwMode="auto">
          <a:xfrm>
            <a:off x="307010" y="3773613"/>
            <a:ext cx="2217864" cy="2332096"/>
          </a:xfrm>
          <a:prstGeom prst="rect">
            <a:avLst/>
          </a:prstGeom>
          <a:noFill/>
          <a:ln w="9525">
            <a:noFill/>
            <a:miter lim="800000"/>
            <a:headEnd/>
            <a:tailEnd/>
          </a:ln>
          <a:effectLst/>
        </p:spPr>
      </p:pic>
      <p:sp>
        <p:nvSpPr>
          <p:cNvPr id="9" name="TextBox 8"/>
          <p:cNvSpPr txBox="1"/>
          <p:nvPr/>
        </p:nvSpPr>
        <p:spPr>
          <a:xfrm>
            <a:off x="6854442" y="1836858"/>
            <a:ext cx="2288956" cy="2031325"/>
          </a:xfrm>
          <a:prstGeom prst="rect">
            <a:avLst/>
          </a:prstGeom>
          <a:noFill/>
        </p:spPr>
        <p:txBody>
          <a:bodyPr wrap="square" rtlCol="0">
            <a:spAutoFit/>
          </a:bodyPr>
          <a:lstStyle/>
          <a:p>
            <a:pPr algn="ctr"/>
            <a:r>
              <a:rPr lang="en-US" sz="1400" dirty="0" smtClean="0"/>
              <a:t>“If you want to make a supply of mustard that will keep long, make it during the picking-season (of wine grapes) from fresh </a:t>
            </a:r>
            <a:r>
              <a:rPr lang="en-US" sz="1400" dirty="0" err="1" smtClean="0"/>
              <a:t>stum</a:t>
            </a:r>
            <a:r>
              <a:rPr lang="en-US" sz="1400" dirty="0" smtClean="0"/>
              <a:t>.”</a:t>
            </a:r>
          </a:p>
          <a:p>
            <a:pPr algn="ctr"/>
            <a:endParaRPr lang="en-US" sz="1400" dirty="0" smtClean="0"/>
          </a:p>
          <a:p>
            <a:pPr algn="ctr"/>
            <a:r>
              <a:rPr lang="en-US" sz="1400" i="1" dirty="0" smtClean="0"/>
              <a:t>—Le </a:t>
            </a:r>
            <a:r>
              <a:rPr lang="en-US" sz="1400" i="1" dirty="0" err="1" smtClean="0"/>
              <a:t>Ménagier</a:t>
            </a:r>
            <a:r>
              <a:rPr lang="en-US" sz="1400" i="1" dirty="0" smtClean="0"/>
              <a:t> de Paris</a:t>
            </a:r>
            <a:r>
              <a:rPr lang="en-US" sz="1400" dirty="0" smtClean="0"/>
              <a:t>, 14th century</a:t>
            </a:r>
            <a:endParaRPr lang="en-US" sz="1400" dirty="0"/>
          </a:p>
        </p:txBody>
      </p:sp>
      <p:sp>
        <p:nvSpPr>
          <p:cNvPr id="10" name="TextBox 9"/>
          <p:cNvSpPr txBox="1"/>
          <p:nvPr/>
        </p:nvSpPr>
        <p:spPr>
          <a:xfrm>
            <a:off x="6855044" y="4340370"/>
            <a:ext cx="2288956" cy="523220"/>
          </a:xfrm>
          <a:prstGeom prst="rect">
            <a:avLst/>
          </a:prstGeom>
          <a:noFill/>
        </p:spPr>
        <p:txBody>
          <a:bodyPr wrap="square" rtlCol="0">
            <a:spAutoFit/>
          </a:bodyPr>
          <a:lstStyle/>
          <a:p>
            <a:pPr algn="ctr"/>
            <a:r>
              <a:rPr lang="en-US" sz="1400" dirty="0" smtClean="0"/>
              <a:t>*</a:t>
            </a:r>
            <a:r>
              <a:rPr lang="en-US" sz="1400" dirty="0" err="1" smtClean="0"/>
              <a:t>stum</a:t>
            </a:r>
            <a:r>
              <a:rPr lang="en-US" sz="1400" dirty="0" smtClean="0"/>
              <a:t> is fresh grape juice, not fully fermented </a:t>
            </a:r>
          </a:p>
        </p:txBody>
      </p:sp>
      <p:sp>
        <p:nvSpPr>
          <p:cNvPr id="12" name="TextBox 11"/>
          <p:cNvSpPr txBox="1"/>
          <p:nvPr/>
        </p:nvSpPr>
        <p:spPr>
          <a:xfrm>
            <a:off x="7057719" y="5473005"/>
            <a:ext cx="1851094" cy="923330"/>
          </a:xfrm>
          <a:prstGeom prst="rect">
            <a:avLst/>
          </a:prstGeom>
          <a:noFill/>
        </p:spPr>
        <p:txBody>
          <a:bodyPr wrap="square" rtlCol="0">
            <a:spAutoFit/>
          </a:bodyPr>
          <a:lstStyle/>
          <a:p>
            <a:pPr algn="ctr"/>
            <a:r>
              <a:rPr lang="en-US" dirty="0" smtClean="0"/>
              <a:t>*1.5 cups Bordeaux</a:t>
            </a:r>
          </a:p>
          <a:p>
            <a:pPr algn="ct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4616" y="405299"/>
            <a:ext cx="5043556" cy="646331"/>
          </a:xfrm>
          <a:prstGeom prst="rect">
            <a:avLst/>
          </a:prstGeom>
          <a:noFill/>
        </p:spPr>
        <p:txBody>
          <a:bodyPr wrap="square" rtlCol="0">
            <a:spAutoFit/>
          </a:bodyPr>
          <a:lstStyle/>
          <a:p>
            <a:r>
              <a:rPr lang="en-US" dirty="0" smtClean="0">
                <a:solidFill>
                  <a:schemeClr val="tx2"/>
                </a:solidFill>
              </a:rPr>
              <a:t>Then, </a:t>
            </a:r>
            <a:r>
              <a:rPr lang="en-US" dirty="0" smtClean="0">
                <a:solidFill>
                  <a:schemeClr val="accent5">
                    <a:lumMod val="50000"/>
                    <a:lumOff val="50000"/>
                  </a:schemeClr>
                </a:solidFill>
              </a:rPr>
              <a:t>being well crushed</a:t>
            </a:r>
            <a:r>
              <a:rPr lang="en-US" dirty="0" smtClean="0">
                <a:solidFill>
                  <a:schemeClr val="tx2"/>
                </a:solidFill>
              </a:rPr>
              <a:t>, </a:t>
            </a:r>
            <a:r>
              <a:rPr lang="en-US" dirty="0" smtClean="0">
                <a:solidFill>
                  <a:srgbClr val="F4623A"/>
                </a:solidFill>
              </a:rPr>
              <a:t>pass </a:t>
            </a:r>
          </a:p>
          <a:p>
            <a:r>
              <a:rPr lang="en-US" dirty="0" smtClean="0">
                <a:solidFill>
                  <a:srgbClr val="F4623A"/>
                </a:solidFill>
              </a:rPr>
              <a:t>everything through </a:t>
            </a:r>
            <a:r>
              <a:rPr lang="en-US" dirty="0" smtClean="0">
                <a:solidFill>
                  <a:schemeClr val="tx2"/>
                </a:solidFill>
              </a:rPr>
              <a:t>a </a:t>
            </a:r>
            <a:r>
              <a:rPr lang="en-US" dirty="0" smtClean="0">
                <a:solidFill>
                  <a:schemeClr val="accent6">
                    <a:lumMod val="75000"/>
                  </a:schemeClr>
                </a:solidFill>
              </a:rPr>
              <a:t>cloth strainer </a:t>
            </a:r>
            <a:endParaRPr lang="en-US" i="1" dirty="0">
              <a:solidFill>
                <a:schemeClr val="accent6">
                  <a:lumMod val="75000"/>
                </a:schemeClr>
              </a:solidFill>
            </a:endParaRPr>
          </a:p>
        </p:txBody>
      </p:sp>
      <p:sp>
        <p:nvSpPr>
          <p:cNvPr id="8" name="TextBox 7"/>
          <p:cNvSpPr txBox="1"/>
          <p:nvPr/>
        </p:nvSpPr>
        <p:spPr>
          <a:xfrm>
            <a:off x="158424" y="1919026"/>
            <a:ext cx="2288956" cy="4401204"/>
          </a:xfrm>
          <a:prstGeom prst="rect">
            <a:avLst/>
          </a:prstGeom>
          <a:noFill/>
        </p:spPr>
        <p:txBody>
          <a:bodyPr wrap="square" rtlCol="0">
            <a:spAutoFit/>
          </a:bodyPr>
          <a:lstStyle/>
          <a:p>
            <a:pPr algn="ctr"/>
            <a:r>
              <a:rPr lang="en-US" sz="1400" dirty="0" err="1" smtClean="0"/>
              <a:t>Estamine</a:t>
            </a:r>
            <a:r>
              <a:rPr lang="en-US" sz="1400" dirty="0" smtClean="0"/>
              <a:t>: </a:t>
            </a:r>
            <a:r>
              <a:rPr lang="en-US" sz="1400" dirty="0" err="1" smtClean="0"/>
              <a:t>f</a:t>
            </a:r>
            <a:r>
              <a:rPr lang="en-US" sz="1400" dirty="0" smtClean="0"/>
              <a:t>. The </a:t>
            </a:r>
            <a:r>
              <a:rPr lang="en-US" sz="1400" dirty="0" err="1" smtClean="0"/>
              <a:t>stuffe</a:t>
            </a:r>
            <a:r>
              <a:rPr lang="en-US" sz="1400" dirty="0" smtClean="0"/>
              <a:t> </a:t>
            </a:r>
            <a:r>
              <a:rPr lang="en-US" sz="1400" dirty="0" err="1" smtClean="0"/>
              <a:t>Tamine</a:t>
            </a:r>
            <a:r>
              <a:rPr lang="en-US" sz="1400" dirty="0" smtClean="0"/>
              <a:t>; also, a </a:t>
            </a:r>
            <a:r>
              <a:rPr lang="en-US" sz="1400" dirty="0" err="1" smtClean="0"/>
              <a:t>strayner</a:t>
            </a:r>
            <a:r>
              <a:rPr lang="en-US" sz="1400" dirty="0" smtClean="0"/>
              <a:t>, </a:t>
            </a:r>
            <a:r>
              <a:rPr lang="en-US" sz="1400" dirty="0" err="1" smtClean="0"/>
              <a:t>searce</a:t>
            </a:r>
            <a:r>
              <a:rPr lang="en-US" sz="1400" dirty="0" smtClean="0"/>
              <a:t>, </a:t>
            </a:r>
            <a:r>
              <a:rPr lang="en-US" sz="1400" dirty="0" err="1" smtClean="0"/>
              <a:t>boulter</a:t>
            </a:r>
            <a:r>
              <a:rPr lang="en-US" sz="1400" dirty="0" smtClean="0"/>
              <a:t>, or </a:t>
            </a:r>
            <a:r>
              <a:rPr lang="en-US" sz="1400" dirty="0" err="1" smtClean="0"/>
              <a:t>boulting</a:t>
            </a:r>
            <a:r>
              <a:rPr lang="en-US" sz="1400" dirty="0" smtClean="0"/>
              <a:t> cloth; (so called, because made (commonly) of a </a:t>
            </a:r>
            <a:r>
              <a:rPr lang="en-US" sz="1400" dirty="0" err="1" smtClean="0"/>
              <a:t>thinne</a:t>
            </a:r>
            <a:r>
              <a:rPr lang="en-US" sz="1400" dirty="0" smtClean="0"/>
              <a:t> kind thereof.) </a:t>
            </a:r>
          </a:p>
          <a:p>
            <a:pPr algn="ctr"/>
            <a:endParaRPr lang="en-US" sz="1400" dirty="0" smtClean="0"/>
          </a:p>
          <a:p>
            <a:pPr algn="ctr"/>
            <a:r>
              <a:rPr lang="en-US" sz="1400" dirty="0" smtClean="0"/>
              <a:t>Passer par </a:t>
            </a:r>
            <a:r>
              <a:rPr lang="en-US" sz="1400" dirty="0" err="1" smtClean="0"/>
              <a:t>l’estamine</a:t>
            </a:r>
            <a:r>
              <a:rPr lang="en-US" sz="1400" dirty="0" smtClean="0"/>
              <a:t>. To </a:t>
            </a:r>
            <a:r>
              <a:rPr lang="en-US" sz="1400" dirty="0" err="1" smtClean="0"/>
              <a:t>straine</a:t>
            </a:r>
            <a:r>
              <a:rPr lang="en-US" sz="1400" dirty="0" smtClean="0"/>
              <a:t>; to bring unto the touch; to put unto </a:t>
            </a:r>
            <a:r>
              <a:rPr lang="en-US" sz="1400" dirty="0" err="1" smtClean="0"/>
              <a:t>proofe</a:t>
            </a:r>
            <a:r>
              <a:rPr lang="en-US" sz="1400" dirty="0" smtClean="0"/>
              <a:t>, or </a:t>
            </a:r>
            <a:r>
              <a:rPr lang="en-US" sz="1400" dirty="0" err="1" smtClean="0"/>
              <a:t>tryall</a:t>
            </a:r>
            <a:r>
              <a:rPr lang="en-US" sz="1400" dirty="0" smtClean="0"/>
              <a:t>; to pass the pikes.</a:t>
            </a:r>
          </a:p>
          <a:p>
            <a:pPr algn="ctr"/>
            <a:endParaRPr lang="en-US" sz="1400" dirty="0" smtClean="0"/>
          </a:p>
          <a:p>
            <a:pPr algn="ctr"/>
            <a:r>
              <a:rPr lang="en-US" sz="1400" dirty="0" err="1" smtClean="0"/>
              <a:t>Tamis</a:t>
            </a:r>
            <a:r>
              <a:rPr lang="en-US" sz="1400" dirty="0" smtClean="0"/>
              <a:t>: </a:t>
            </a:r>
            <a:r>
              <a:rPr lang="en-US" sz="1400" dirty="0" err="1" smtClean="0"/>
              <a:t>m</a:t>
            </a:r>
            <a:r>
              <a:rPr lang="en-US" sz="1400" dirty="0" smtClean="0"/>
              <a:t>. A </a:t>
            </a:r>
            <a:r>
              <a:rPr lang="en-US" sz="1400" dirty="0" err="1" smtClean="0"/>
              <a:t>searce</a:t>
            </a:r>
            <a:r>
              <a:rPr lang="en-US" sz="1400" dirty="0" smtClean="0"/>
              <a:t>, or </a:t>
            </a:r>
            <a:r>
              <a:rPr lang="en-US" sz="1400" dirty="0" err="1" smtClean="0"/>
              <a:t>boulter</a:t>
            </a:r>
            <a:r>
              <a:rPr lang="en-US" sz="1400" dirty="0" smtClean="0"/>
              <a:t>; (also a </a:t>
            </a:r>
            <a:r>
              <a:rPr lang="en-US" sz="1400" dirty="0" err="1" smtClean="0"/>
              <a:t>strayner</a:t>
            </a:r>
            <a:r>
              <a:rPr lang="en-US" sz="1400" dirty="0" smtClean="0"/>
              <a:t>) made of </a:t>
            </a:r>
            <a:r>
              <a:rPr lang="en-US" sz="1400" dirty="0" err="1" smtClean="0"/>
              <a:t>haire</a:t>
            </a:r>
            <a:r>
              <a:rPr lang="en-US" sz="1400" dirty="0" smtClean="0"/>
              <a:t>.</a:t>
            </a:r>
          </a:p>
          <a:p>
            <a:pPr algn="ctr"/>
            <a:endParaRPr lang="en-US" sz="1400" dirty="0" smtClean="0"/>
          </a:p>
          <a:p>
            <a:pPr algn="ctr"/>
            <a:r>
              <a:rPr lang="en-US" sz="1400" i="1" dirty="0" smtClean="0"/>
              <a:t>—</a:t>
            </a:r>
            <a:r>
              <a:rPr lang="en-US" sz="1400" dirty="0" smtClean="0"/>
              <a:t>Randle </a:t>
            </a:r>
            <a:r>
              <a:rPr lang="en-US" sz="1400" dirty="0" err="1" smtClean="0"/>
              <a:t>Cotgrave</a:t>
            </a:r>
            <a:r>
              <a:rPr lang="en-US" sz="1400" dirty="0" smtClean="0"/>
              <a:t>, </a:t>
            </a:r>
            <a:r>
              <a:rPr lang="en-US" sz="1400" i="1" dirty="0" err="1" smtClean="0"/>
              <a:t>Dictionarie</a:t>
            </a:r>
            <a:r>
              <a:rPr lang="en-US" sz="1400" i="1" dirty="0" smtClean="0"/>
              <a:t> of the French and English Tongues </a:t>
            </a:r>
            <a:r>
              <a:rPr lang="en-US" sz="1400" dirty="0" smtClean="0"/>
              <a:t>(London, 1611)</a:t>
            </a:r>
          </a:p>
        </p:txBody>
      </p:sp>
      <p:pic>
        <p:nvPicPr>
          <p:cNvPr id="23554" name="Picture 2"/>
          <p:cNvPicPr>
            <a:picLocks noChangeAspect="1" noChangeArrowheads="1"/>
          </p:cNvPicPr>
          <p:nvPr/>
        </p:nvPicPr>
        <p:blipFill>
          <a:blip r:embed="rId2"/>
          <a:srcRect/>
          <a:stretch>
            <a:fillRect/>
          </a:stretch>
        </p:blipFill>
        <p:spPr bwMode="auto">
          <a:xfrm>
            <a:off x="2740435" y="1236296"/>
            <a:ext cx="4114666" cy="548640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6617555" y="1519655"/>
            <a:ext cx="2306037" cy="2708053"/>
          </a:xfrm>
          <a:prstGeom prst="rect">
            <a:avLst/>
          </a:prstGeom>
          <a:noFill/>
          <a:ln w="9525">
            <a:noFill/>
            <a:miter lim="800000"/>
            <a:headEnd/>
            <a:tailEnd/>
          </a:ln>
          <a:effectLst/>
        </p:spPr>
      </p:pic>
      <p:sp>
        <p:nvSpPr>
          <p:cNvPr id="11" name="TextBox 10"/>
          <p:cNvSpPr txBox="1"/>
          <p:nvPr/>
        </p:nvSpPr>
        <p:spPr>
          <a:xfrm>
            <a:off x="4648007" y="405299"/>
            <a:ext cx="3945398" cy="646331"/>
          </a:xfrm>
          <a:prstGeom prst="rect">
            <a:avLst/>
          </a:prstGeom>
          <a:noFill/>
        </p:spPr>
        <p:txBody>
          <a:bodyPr wrap="square" rtlCol="0">
            <a:spAutoFit/>
          </a:bodyPr>
          <a:lstStyle/>
          <a:p>
            <a:r>
              <a:rPr lang="en-US" dirty="0" err="1" smtClean="0">
                <a:solidFill>
                  <a:schemeClr val="tx2"/>
                </a:solidFill>
              </a:rPr>
              <a:t>Puys</a:t>
            </a:r>
            <a:r>
              <a:rPr lang="en-US" dirty="0" smtClean="0">
                <a:solidFill>
                  <a:schemeClr val="tx2"/>
                </a:solidFill>
              </a:rPr>
              <a:t> </a:t>
            </a:r>
            <a:r>
              <a:rPr lang="en-US" dirty="0" err="1" smtClean="0">
                <a:solidFill>
                  <a:schemeClr val="accent5">
                    <a:lumMod val="50000"/>
                    <a:lumOff val="50000"/>
                  </a:schemeClr>
                </a:solidFill>
              </a:rPr>
              <a:t>passe</a:t>
            </a:r>
            <a:r>
              <a:rPr lang="en-US" dirty="0" smtClean="0">
                <a:solidFill>
                  <a:schemeClr val="accent5">
                    <a:lumMod val="50000"/>
                    <a:lumOff val="50000"/>
                  </a:schemeClr>
                </a:solidFill>
              </a:rPr>
              <a:t> tout par </a:t>
            </a:r>
            <a:r>
              <a:rPr lang="en-US" dirty="0" err="1" smtClean="0">
                <a:solidFill>
                  <a:schemeClr val="accent6">
                    <a:lumMod val="75000"/>
                  </a:schemeClr>
                </a:solidFill>
              </a:rPr>
              <a:t>lestamine</a:t>
            </a:r>
            <a:r>
              <a:rPr lang="en-US" dirty="0" smtClean="0">
                <a:solidFill>
                  <a:schemeClr val="accent6">
                    <a:lumMod val="75000"/>
                  </a:schemeClr>
                </a:solidFill>
              </a:rPr>
              <a:t> </a:t>
            </a:r>
            <a:r>
              <a:rPr lang="en-US" dirty="0" err="1" smtClean="0">
                <a:solidFill>
                  <a:schemeClr val="accent5">
                    <a:lumMod val="50000"/>
                    <a:lumOff val="50000"/>
                  </a:schemeClr>
                </a:solidFill>
              </a:rPr>
              <a:t>estant</a:t>
            </a:r>
            <a:r>
              <a:rPr lang="en-US" dirty="0" smtClean="0">
                <a:solidFill>
                  <a:schemeClr val="accent5">
                    <a:lumMod val="50000"/>
                    <a:lumOff val="50000"/>
                  </a:schemeClr>
                </a:solidFill>
              </a:rPr>
              <a:t> </a:t>
            </a:r>
            <a:r>
              <a:rPr lang="en-US" dirty="0" err="1" smtClean="0">
                <a:solidFill>
                  <a:schemeClr val="accent5">
                    <a:lumMod val="50000"/>
                    <a:lumOff val="50000"/>
                  </a:schemeClr>
                </a:solidFill>
              </a:rPr>
              <a:t>bien</a:t>
            </a:r>
            <a:r>
              <a:rPr lang="en-US" dirty="0" smtClean="0">
                <a:solidFill>
                  <a:schemeClr val="accent5">
                    <a:lumMod val="50000"/>
                    <a:lumOff val="50000"/>
                  </a:schemeClr>
                </a:solidFill>
              </a:rPr>
              <a:t> pile</a:t>
            </a:r>
            <a:r>
              <a:rPr lang="en-US" dirty="0" smtClean="0">
                <a:solidFill>
                  <a:schemeClr val="tx2"/>
                </a:solidFill>
              </a:rPr>
              <a:t> </a:t>
            </a:r>
            <a:endParaRPr lang="en-US" i="1" dirty="0">
              <a:solidFill>
                <a:schemeClr val="accent6">
                  <a:lumMod val="75000"/>
                </a:schemeClr>
              </a:solidFill>
            </a:endParaRPr>
          </a:p>
        </p:txBody>
      </p:sp>
      <p:sp>
        <p:nvSpPr>
          <p:cNvPr id="13" name="TextBox 12"/>
          <p:cNvSpPr txBox="1"/>
          <p:nvPr/>
        </p:nvSpPr>
        <p:spPr>
          <a:xfrm>
            <a:off x="7058986" y="4782531"/>
            <a:ext cx="1851094" cy="923330"/>
          </a:xfrm>
          <a:prstGeom prst="rect">
            <a:avLst/>
          </a:prstGeom>
          <a:noFill/>
        </p:spPr>
        <p:txBody>
          <a:bodyPr wrap="square" rtlCol="0">
            <a:spAutoFit/>
          </a:bodyPr>
          <a:lstStyle/>
          <a:p>
            <a:pPr algn="ctr"/>
            <a:r>
              <a:rPr lang="en-US" dirty="0" smtClean="0"/>
              <a:t>*100% cotton cheesecloth, no additives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t="9136"/>
          <a:stretch>
            <a:fillRect/>
          </a:stretch>
        </p:blipFill>
        <p:spPr bwMode="auto">
          <a:xfrm>
            <a:off x="189163" y="1310468"/>
            <a:ext cx="4115014" cy="4985182"/>
          </a:xfrm>
          <a:prstGeom prst="rect">
            <a:avLst/>
          </a:prstGeom>
          <a:noFill/>
          <a:ln w="9525">
            <a:noFill/>
            <a:miter lim="800000"/>
            <a:headEnd/>
            <a:tailEnd/>
          </a:ln>
          <a:effectLst/>
        </p:spPr>
      </p:pic>
      <p:pic>
        <p:nvPicPr>
          <p:cNvPr id="13" name="Picture 12" descr="photo 2.JPG"/>
          <p:cNvPicPr>
            <a:picLocks noChangeAspect="1"/>
          </p:cNvPicPr>
          <p:nvPr/>
        </p:nvPicPr>
        <p:blipFill>
          <a:blip r:embed="rId3"/>
          <a:srcRect l="25949" t="23149" r="19326" b="13562"/>
          <a:stretch>
            <a:fillRect/>
          </a:stretch>
        </p:blipFill>
        <p:spPr>
          <a:xfrm rot="5400000">
            <a:off x="4303882" y="1641076"/>
            <a:ext cx="4985182" cy="4323966"/>
          </a:xfrm>
          <a:prstGeom prst="rect">
            <a:avLst/>
          </a:prstGeom>
        </p:spPr>
      </p:pic>
      <p:sp>
        <p:nvSpPr>
          <p:cNvPr id="14" name="TextBox 13"/>
          <p:cNvSpPr txBox="1"/>
          <p:nvPr/>
        </p:nvSpPr>
        <p:spPr>
          <a:xfrm>
            <a:off x="4870101" y="360686"/>
            <a:ext cx="3750564" cy="923330"/>
          </a:xfrm>
          <a:prstGeom prst="rect">
            <a:avLst/>
          </a:prstGeom>
          <a:noFill/>
        </p:spPr>
        <p:txBody>
          <a:bodyPr wrap="square" rtlCol="0">
            <a:spAutoFit/>
          </a:bodyPr>
          <a:lstStyle/>
          <a:p>
            <a:pPr algn="ctr"/>
            <a:r>
              <a:rPr lang="en-US" dirty="0" smtClean="0"/>
              <a:t>Monday: bread and spices soak in wine for 20 min, one layer of cheesecloth</a:t>
            </a:r>
            <a:endParaRPr lang="en-US" dirty="0"/>
          </a:p>
        </p:txBody>
      </p:sp>
      <p:sp>
        <p:nvSpPr>
          <p:cNvPr id="15" name="TextBox 14"/>
          <p:cNvSpPr txBox="1"/>
          <p:nvPr/>
        </p:nvSpPr>
        <p:spPr>
          <a:xfrm>
            <a:off x="388010" y="314520"/>
            <a:ext cx="3750564" cy="646331"/>
          </a:xfrm>
          <a:prstGeom prst="rect">
            <a:avLst/>
          </a:prstGeom>
          <a:noFill/>
        </p:spPr>
        <p:txBody>
          <a:bodyPr wrap="square" rtlCol="0">
            <a:spAutoFit/>
          </a:bodyPr>
          <a:lstStyle/>
          <a:p>
            <a:pPr algn="ctr"/>
            <a:r>
              <a:rPr lang="en-US" dirty="0" smtClean="0"/>
              <a:t>Friday: no soaking, </a:t>
            </a:r>
          </a:p>
          <a:p>
            <a:pPr algn="ctr"/>
            <a:r>
              <a:rPr lang="en-US" dirty="0" smtClean="0"/>
              <a:t>two layers of cheesecloth</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2560" y="405299"/>
            <a:ext cx="7824240" cy="461665"/>
          </a:xfrm>
          <a:prstGeom prst="rect">
            <a:avLst/>
          </a:prstGeom>
          <a:noFill/>
        </p:spPr>
        <p:txBody>
          <a:bodyPr wrap="square" rtlCol="0">
            <a:spAutoFit/>
          </a:bodyPr>
          <a:lstStyle/>
          <a:p>
            <a:pPr algn="ctr"/>
            <a:r>
              <a:rPr lang="en-US" sz="2400" dirty="0" smtClean="0">
                <a:solidFill>
                  <a:schemeClr val="accent5">
                    <a:lumMod val="50000"/>
                    <a:lumOff val="50000"/>
                  </a:schemeClr>
                </a:solidFill>
              </a:rPr>
              <a:t>incorporate </a:t>
            </a:r>
            <a:r>
              <a:rPr lang="en-US" sz="2400" dirty="0" smtClean="0">
                <a:solidFill>
                  <a:schemeClr val="tx2"/>
                </a:solidFill>
              </a:rPr>
              <a:t>it with your </a:t>
            </a:r>
            <a:r>
              <a:rPr lang="en-US" sz="2400" dirty="0" smtClean="0">
                <a:solidFill>
                  <a:schemeClr val="accent2"/>
                </a:solidFill>
              </a:rPr>
              <a:t>mustard seeds</a:t>
            </a:r>
            <a:endParaRPr lang="en-US" sz="2400" i="1" dirty="0">
              <a:solidFill>
                <a:schemeClr val="accent2"/>
              </a:solidFill>
            </a:endParaRPr>
          </a:p>
        </p:txBody>
      </p:sp>
      <p:pic>
        <p:nvPicPr>
          <p:cNvPr id="26626" name="Picture 2"/>
          <p:cNvPicPr>
            <a:picLocks noChangeAspect="1" noChangeArrowheads="1"/>
          </p:cNvPicPr>
          <p:nvPr/>
        </p:nvPicPr>
        <p:blipFill>
          <a:blip r:embed="rId2"/>
          <a:srcRect l="9048" t="9382" r="48131"/>
          <a:stretch>
            <a:fillRect/>
          </a:stretch>
        </p:blipFill>
        <p:spPr bwMode="auto">
          <a:xfrm>
            <a:off x="3446879" y="1381719"/>
            <a:ext cx="2400257" cy="4971645"/>
          </a:xfrm>
          <a:prstGeom prst="rect">
            <a:avLst/>
          </a:prstGeom>
          <a:noFill/>
          <a:ln w="9525">
            <a:noFill/>
            <a:miter lim="800000"/>
            <a:headEnd/>
            <a:tailEnd/>
          </a:ln>
          <a:effectLst/>
        </p:spPr>
      </p:pic>
      <p:sp>
        <p:nvSpPr>
          <p:cNvPr id="9" name="TextBox 8"/>
          <p:cNvSpPr txBox="1"/>
          <p:nvPr/>
        </p:nvSpPr>
        <p:spPr>
          <a:xfrm>
            <a:off x="6397844" y="2960242"/>
            <a:ext cx="2288956" cy="2246769"/>
          </a:xfrm>
          <a:prstGeom prst="rect">
            <a:avLst/>
          </a:prstGeom>
          <a:noFill/>
        </p:spPr>
        <p:txBody>
          <a:bodyPr wrap="square" rtlCol="0">
            <a:spAutoFit/>
          </a:bodyPr>
          <a:lstStyle/>
          <a:p>
            <a:pPr algn="ctr"/>
            <a:r>
              <a:rPr lang="en-US" sz="1400" dirty="0" smtClean="0"/>
              <a:t>“If you want to make mustard in a village (where there is no </a:t>
            </a:r>
            <a:r>
              <a:rPr lang="en-US" sz="1400" dirty="0" err="1" smtClean="0"/>
              <a:t>stum</a:t>
            </a:r>
            <a:r>
              <a:rPr lang="en-US" sz="1400" dirty="0" smtClean="0"/>
              <a:t>) in a hurry, grind white </a:t>
            </a:r>
            <a:r>
              <a:rPr lang="en-US" sz="1400" dirty="0" err="1" smtClean="0"/>
              <a:t>mustard[seeds</a:t>
            </a:r>
            <a:r>
              <a:rPr lang="en-US" sz="1400" dirty="0" smtClean="0"/>
              <a:t>] in a mortar, mix with </a:t>
            </a:r>
            <a:r>
              <a:rPr lang="en-US" sz="1400" dirty="0" err="1" smtClean="0"/>
              <a:t>vinagre</a:t>
            </a:r>
            <a:r>
              <a:rPr lang="en-US" sz="1400" dirty="0" smtClean="0"/>
              <a:t>…”</a:t>
            </a:r>
          </a:p>
          <a:p>
            <a:pPr algn="ctr"/>
            <a:endParaRPr lang="en-US" sz="1400" dirty="0" smtClean="0"/>
          </a:p>
          <a:p>
            <a:pPr algn="ctr"/>
            <a:r>
              <a:rPr lang="en-US" sz="1400" i="1" dirty="0" smtClean="0"/>
              <a:t>—Le </a:t>
            </a:r>
            <a:r>
              <a:rPr lang="en-US" sz="1400" i="1" dirty="0" err="1" smtClean="0"/>
              <a:t>Ménagier</a:t>
            </a:r>
            <a:r>
              <a:rPr lang="en-US" sz="1400" i="1" dirty="0" smtClean="0"/>
              <a:t> de Paris</a:t>
            </a:r>
            <a:r>
              <a:rPr lang="en-US" sz="1400" dirty="0" smtClean="0"/>
              <a:t>, 14th century</a:t>
            </a:r>
            <a:endParaRPr lang="en-US" sz="1400" dirty="0"/>
          </a:p>
        </p:txBody>
      </p:sp>
      <p:pic>
        <p:nvPicPr>
          <p:cNvPr id="26627" name="Picture 3"/>
          <p:cNvPicPr>
            <a:picLocks noChangeAspect="1" noChangeArrowheads="1"/>
          </p:cNvPicPr>
          <p:nvPr/>
        </p:nvPicPr>
        <p:blipFill>
          <a:blip r:embed="rId3"/>
          <a:srcRect l="26035" t="41720" r="29201" b="25719"/>
          <a:stretch>
            <a:fillRect/>
          </a:stretch>
        </p:blipFill>
        <p:spPr bwMode="auto">
          <a:xfrm>
            <a:off x="460514" y="1836935"/>
            <a:ext cx="2316526" cy="2246614"/>
          </a:xfrm>
          <a:prstGeom prst="rect">
            <a:avLst/>
          </a:prstGeom>
          <a:noFill/>
          <a:ln w="9525">
            <a:noFill/>
            <a:miter lim="800000"/>
            <a:headEnd/>
            <a:tailEnd/>
          </a:ln>
          <a:effectLst/>
        </p:spPr>
      </p:pic>
      <p:sp>
        <p:nvSpPr>
          <p:cNvPr id="10" name="TextBox 9"/>
          <p:cNvSpPr txBox="1"/>
          <p:nvPr/>
        </p:nvSpPr>
        <p:spPr>
          <a:xfrm>
            <a:off x="682676" y="4958160"/>
            <a:ext cx="1851094" cy="646331"/>
          </a:xfrm>
          <a:prstGeom prst="rect">
            <a:avLst/>
          </a:prstGeom>
          <a:noFill/>
        </p:spPr>
        <p:txBody>
          <a:bodyPr wrap="square" rtlCol="0">
            <a:spAutoFit/>
          </a:bodyPr>
          <a:lstStyle/>
          <a:p>
            <a:pPr algn="ctr"/>
            <a:r>
              <a:rPr lang="en-US" dirty="0" smtClean="0"/>
              <a:t>*1/8 cup white mustard seeds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TotalTime>
  <Words>880</Words>
  <Application>Microsoft Office PowerPoint</Application>
  <PresentationFormat>On-screen Show (4:3)</PresentationFormat>
  <Paragraphs>89</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DIANA MELLON</dc:creator>
  <cp:lastModifiedBy> </cp:lastModifiedBy>
  <cp:revision>15</cp:revision>
  <dcterms:created xsi:type="dcterms:W3CDTF">2014-09-09T12:53:54Z</dcterms:created>
  <dcterms:modified xsi:type="dcterms:W3CDTF">2014-09-13T21:11:36Z</dcterms:modified>
</cp:coreProperties>
</file>