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2"/>
  </p:notesMasterIdLst>
  <p:sldIdLst>
    <p:sldId id="256" r:id="rId2"/>
    <p:sldId id="257" r:id="rId3"/>
    <p:sldId id="266" r:id="rId4"/>
    <p:sldId id="258" r:id="rId5"/>
    <p:sldId id="271" r:id="rId6"/>
    <p:sldId id="259" r:id="rId7"/>
    <p:sldId id="265" r:id="rId8"/>
    <p:sldId id="270" r:id="rId9"/>
    <p:sldId id="273" r:id="rId10"/>
    <p:sldId id="274" r:id="rId11"/>
    <p:sldId id="260" r:id="rId12"/>
    <p:sldId id="267" r:id="rId13"/>
    <p:sldId id="261" r:id="rId14"/>
    <p:sldId id="263" r:id="rId15"/>
    <p:sldId id="276" r:id="rId16"/>
    <p:sldId id="277" r:id="rId17"/>
    <p:sldId id="264" r:id="rId18"/>
    <p:sldId id="268" r:id="rId19"/>
    <p:sldId id="269"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9" autoAdjust="0"/>
    <p:restoredTop sz="80924" autoAdjust="0"/>
  </p:normalViewPr>
  <p:slideViewPr>
    <p:cSldViewPr snapToGrid="0" snapToObjects="1">
      <p:cViewPr varScale="1">
        <p:scale>
          <a:sx n="92" d="100"/>
          <a:sy n="92" d="100"/>
        </p:scale>
        <p:origin x="-2184" y="-120"/>
      </p:cViewPr>
      <p:guideLst>
        <p:guide orient="horz" pos="2160"/>
        <p:guide pos="2880"/>
      </p:guideLst>
    </p:cSldViewPr>
  </p:slideViewPr>
  <p:outlineViewPr>
    <p:cViewPr>
      <p:scale>
        <a:sx n="33" d="100"/>
        <a:sy n="33" d="100"/>
      </p:scale>
      <p:origin x="35536" y="28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B590C6-E334-F04D-85E1-818CC0683E28}" type="datetimeFigureOut">
              <a:rPr lang="en-US" smtClean="0"/>
              <a:t>9/9/14</a:t>
            </a:fld>
            <a:endParaRPr lang="de-D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2946E5-6709-714C-99D3-BF039E50BD3B}" type="slidenum">
              <a:rPr lang="de-DE" smtClean="0"/>
              <a:t>‹#›</a:t>
            </a:fld>
            <a:endParaRPr lang="de-DE"/>
          </a:p>
        </p:txBody>
      </p:sp>
    </p:spTree>
    <p:extLst>
      <p:ext uri="{BB962C8B-B14F-4D97-AF65-F5344CB8AC3E}">
        <p14:creationId xmlns:p14="http://schemas.microsoft.com/office/powerpoint/2010/main" val="24855287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F92946E5-6709-714C-99D3-BF039E50BD3B}" type="slidenum">
              <a:rPr lang="de-DE" smtClean="0"/>
              <a:t>5</a:t>
            </a:fld>
            <a:endParaRPr lang="de-DE"/>
          </a:p>
        </p:txBody>
      </p:sp>
    </p:spTree>
    <p:extLst>
      <p:ext uri="{BB962C8B-B14F-4D97-AF65-F5344CB8AC3E}">
        <p14:creationId xmlns:p14="http://schemas.microsoft.com/office/powerpoint/2010/main" val="162202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F92946E5-6709-714C-99D3-BF039E50BD3B}" type="slidenum">
              <a:rPr lang="de-DE" smtClean="0"/>
              <a:t>6</a:t>
            </a:fld>
            <a:endParaRPr lang="de-DE"/>
          </a:p>
        </p:txBody>
      </p:sp>
    </p:spTree>
    <p:extLst>
      <p:ext uri="{BB962C8B-B14F-4D97-AF65-F5344CB8AC3E}">
        <p14:creationId xmlns:p14="http://schemas.microsoft.com/office/powerpoint/2010/main" val="162202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F92946E5-6709-714C-99D3-BF039E50BD3B}" type="slidenum">
              <a:rPr lang="de-DE" smtClean="0"/>
              <a:t>7</a:t>
            </a:fld>
            <a:endParaRPr lang="de-DE"/>
          </a:p>
        </p:txBody>
      </p:sp>
    </p:spTree>
    <p:extLst>
      <p:ext uri="{BB962C8B-B14F-4D97-AF65-F5344CB8AC3E}">
        <p14:creationId xmlns:p14="http://schemas.microsoft.com/office/powerpoint/2010/main" val="399829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F92946E5-6709-714C-99D3-BF039E50BD3B}" type="slidenum">
              <a:rPr lang="de-DE" smtClean="0"/>
              <a:t>8</a:t>
            </a:fld>
            <a:endParaRPr lang="de-DE"/>
          </a:p>
        </p:txBody>
      </p:sp>
    </p:spTree>
    <p:extLst>
      <p:ext uri="{BB962C8B-B14F-4D97-AF65-F5344CB8AC3E}">
        <p14:creationId xmlns:p14="http://schemas.microsoft.com/office/powerpoint/2010/main" val="3998295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F92946E5-6709-714C-99D3-BF039E50BD3B}" type="slidenum">
              <a:rPr lang="de-DE" smtClean="0"/>
              <a:t>9</a:t>
            </a:fld>
            <a:endParaRPr lang="de-DE"/>
          </a:p>
        </p:txBody>
      </p:sp>
    </p:spTree>
    <p:extLst>
      <p:ext uri="{BB962C8B-B14F-4D97-AF65-F5344CB8AC3E}">
        <p14:creationId xmlns:p14="http://schemas.microsoft.com/office/powerpoint/2010/main" val="399829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F92946E5-6709-714C-99D3-BF039E50BD3B}" type="slidenum">
              <a:rPr lang="de-DE" smtClean="0"/>
              <a:t>10</a:t>
            </a:fld>
            <a:endParaRPr lang="de-DE"/>
          </a:p>
        </p:txBody>
      </p:sp>
    </p:spTree>
    <p:extLst>
      <p:ext uri="{BB962C8B-B14F-4D97-AF65-F5344CB8AC3E}">
        <p14:creationId xmlns:p14="http://schemas.microsoft.com/office/powerpoint/2010/main" val="399829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from Opera</a:t>
            </a:r>
            <a:endParaRPr lang="en-US" dirty="0"/>
          </a:p>
        </p:txBody>
      </p:sp>
      <p:sp>
        <p:nvSpPr>
          <p:cNvPr id="4" name="Slide Number Placeholder 3"/>
          <p:cNvSpPr>
            <a:spLocks noGrp="1"/>
          </p:cNvSpPr>
          <p:nvPr>
            <p:ph type="sldNum" sz="quarter" idx="10"/>
          </p:nvPr>
        </p:nvSpPr>
        <p:spPr/>
        <p:txBody>
          <a:bodyPr/>
          <a:lstStyle/>
          <a:p>
            <a:fld id="{F92946E5-6709-714C-99D3-BF039E50BD3B}" type="slidenum">
              <a:rPr lang="de-DE" smtClean="0"/>
              <a:t>11</a:t>
            </a:fld>
            <a:endParaRPr lang="de-DE"/>
          </a:p>
        </p:txBody>
      </p:sp>
    </p:spTree>
    <p:extLst>
      <p:ext uri="{BB962C8B-B14F-4D97-AF65-F5344CB8AC3E}">
        <p14:creationId xmlns:p14="http://schemas.microsoft.com/office/powerpoint/2010/main" val="396502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from Opera</a:t>
            </a:r>
            <a:endParaRPr lang="en-US" dirty="0"/>
          </a:p>
        </p:txBody>
      </p:sp>
      <p:sp>
        <p:nvSpPr>
          <p:cNvPr id="4" name="Slide Number Placeholder 3"/>
          <p:cNvSpPr>
            <a:spLocks noGrp="1"/>
          </p:cNvSpPr>
          <p:nvPr>
            <p:ph type="sldNum" sz="quarter" idx="10"/>
          </p:nvPr>
        </p:nvSpPr>
        <p:spPr/>
        <p:txBody>
          <a:bodyPr/>
          <a:lstStyle/>
          <a:p>
            <a:fld id="{F92946E5-6709-714C-99D3-BF039E50BD3B}" type="slidenum">
              <a:rPr lang="de-DE" smtClean="0"/>
              <a:t>12</a:t>
            </a:fld>
            <a:endParaRPr lang="de-DE"/>
          </a:p>
        </p:txBody>
      </p:sp>
    </p:spTree>
    <p:extLst>
      <p:ext uri="{BB962C8B-B14F-4D97-AF65-F5344CB8AC3E}">
        <p14:creationId xmlns:p14="http://schemas.microsoft.com/office/powerpoint/2010/main" val="3965021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DB32461A-250E-4A29-9E9B-599CA3838FA1}" type="datetime1">
              <a:rPr lang="en-US" smtClean="0"/>
              <a:pPr/>
              <a:t>9/9/14</a:t>
            </a:fld>
            <a:endParaRPr lang="en-US" dirty="0"/>
          </a:p>
        </p:txBody>
      </p:sp>
      <p:sp>
        <p:nvSpPr>
          <p:cNvPr id="5" name="Footer Placeholder 4"/>
          <p:cNvSpPr>
            <a:spLocks noGrp="1"/>
          </p:cNvSpPr>
          <p:nvPr>
            <p:ph type="ftr" sz="quarter" idx="11"/>
          </p:nvPr>
        </p:nvSpPr>
        <p:spPr bwMode="white"/>
        <p:txBody>
          <a:bodyPr/>
          <a:lstStyle/>
          <a:p>
            <a:endParaRPr lang="en-US" dirty="0"/>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C81099-48EC-46A3-9530-F58EB96AF77C}" type="datetime1">
              <a:rPr lang="en-US" smtClean="0"/>
              <a:pPr/>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97E24-FFB9-4C73-8C6D-E02A7AD33DB8}" type="datetime1">
              <a:rPr lang="en-US" smtClean="0"/>
              <a:pPr/>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1AD66C-382E-48AD-8F4C-E87C4D4A8B28}" type="datetime1">
              <a:rPr lang="en-US" smtClean="0"/>
              <a:pPr/>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6F4ADA4-35DF-4BD1-8C53-4246F035229A}" type="datetime1">
              <a:rPr lang="en-US" smtClean="0"/>
              <a:pPr/>
              <a:t>9/9/14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59F63ED-02B1-490A-8EAD-E0CB136D5388}" type="datetime1">
              <a:rPr lang="en-US" smtClean="0"/>
              <a:pPr/>
              <a:t>9/9/14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F771BB6-685D-4518-8FAD-1882B9671546}" type="datetime1">
              <a:rPr lang="en-US" smtClean="0"/>
              <a:pPr/>
              <a:t>9/9/14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FFBFE-5C08-4E0E-AF38-FB925F0B4D71}" type="datetime1">
              <a:rPr lang="en-US" smtClean="0"/>
              <a:pPr/>
              <a:t>9/9/14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0B41D-FD10-4A38-B39B-626510BD49B7}"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23242C-D747-4ADD-80D8-99421268E3A8}" type="datetime1">
              <a:rPr lang="en-US" smtClean="0"/>
              <a:pPr/>
              <a:t>9/9/14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E82007-CDD1-4BCF-B9F4-9D458EFEEFE1}" type="datetime1">
              <a:rPr lang="en-US" smtClean="0"/>
              <a:pPr/>
              <a:t>9/9/14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4F265-CA88-4C30-A9AD-02E6A5184734}" type="datetime1">
              <a:rPr lang="en-US" smtClean="0"/>
              <a:pPr/>
              <a:t>9/9/14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0B41D-FD10-4A38-B39B-626510BD49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3823242C-D747-4ADD-80D8-99421268E3A8}" type="datetime1">
              <a:rPr lang="en-US" smtClean="0"/>
              <a:pPr/>
              <a:t>9/9/14</a:t>
            </a:fld>
            <a:endParaRPr lang="en-US" dirty="0"/>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CF40B41D-FD10-4A38-B39B-626510BD49B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smtClean="0"/>
              <a:t>A Tart of </a:t>
            </a:r>
            <a:r>
              <a:rPr lang="en-US" noProof="0" dirty="0" err="1" smtClean="0"/>
              <a:t>hippes</a:t>
            </a:r>
            <a:r>
              <a:rPr lang="en-US" noProof="0" dirty="0" smtClean="0"/>
              <a:t> </a:t>
            </a:r>
            <a:endParaRPr lang="en-US" noProof="0" dirty="0"/>
          </a:p>
        </p:txBody>
      </p:sp>
      <p:sp>
        <p:nvSpPr>
          <p:cNvPr id="3" name="Subtitle 2"/>
          <p:cNvSpPr>
            <a:spLocks noGrp="1"/>
          </p:cNvSpPr>
          <p:nvPr>
            <p:ph type="subTitle" idx="1"/>
          </p:nvPr>
        </p:nvSpPr>
        <p:spPr>
          <a:xfrm>
            <a:off x="1371600" y="3428999"/>
            <a:ext cx="6400800" cy="1837267"/>
          </a:xfrm>
        </p:spPr>
        <p:txBody>
          <a:bodyPr>
            <a:noAutofit/>
          </a:bodyPr>
          <a:lstStyle/>
          <a:p>
            <a:r>
              <a:rPr lang="en-US" i="0" noProof="0" smtClean="0"/>
              <a:t>By Emily Boyd and Jef Palframan</a:t>
            </a:r>
          </a:p>
          <a:p>
            <a:r>
              <a:rPr lang="en-US" i="0" noProof="0"/>
              <a:t>HRR Assignment #</a:t>
            </a:r>
            <a:r>
              <a:rPr lang="en-US" i="0" noProof="0" smtClean="0"/>
              <a:t>1</a:t>
            </a:r>
          </a:p>
          <a:p>
            <a:r>
              <a:rPr lang="en-US" i="0" noProof="0" smtClean="0"/>
              <a:t>HIST G8906 – Craft and Science</a:t>
            </a:r>
            <a:endParaRPr lang="en-US" i="0" noProof="0"/>
          </a:p>
          <a:p>
            <a:endParaRPr lang="en-US" i="0" noProof="0"/>
          </a:p>
        </p:txBody>
      </p:sp>
    </p:spTree>
    <p:extLst>
      <p:ext uri="{BB962C8B-B14F-4D97-AF65-F5344CB8AC3E}">
        <p14:creationId xmlns:p14="http://schemas.microsoft.com/office/powerpoint/2010/main" val="37266090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0966"/>
          </a:xfrm>
        </p:spPr>
        <p:txBody>
          <a:bodyPr>
            <a:normAutofit fontScale="90000"/>
          </a:bodyPr>
          <a:lstStyle/>
          <a:p>
            <a:r>
              <a:rPr lang="en-US" noProof="0" smtClean="0"/>
              <a:t>Considering the Recipe and Ingredients</a:t>
            </a:r>
            <a:endParaRPr lang="en-US" noProof="0"/>
          </a:p>
        </p:txBody>
      </p:sp>
      <p:sp>
        <p:nvSpPr>
          <p:cNvPr id="3" name="Content Placeholder 2"/>
          <p:cNvSpPr>
            <a:spLocks noGrp="1"/>
          </p:cNvSpPr>
          <p:nvPr>
            <p:ph idx="1"/>
          </p:nvPr>
        </p:nvSpPr>
        <p:spPr>
          <a:xfrm>
            <a:off x="882441" y="2084684"/>
            <a:ext cx="4577155" cy="3630144"/>
          </a:xfrm>
        </p:spPr>
        <p:txBody>
          <a:bodyPr>
            <a:noAutofit/>
          </a:bodyPr>
          <a:lstStyle/>
          <a:p>
            <a:pPr marL="285750" indent="-285750"/>
            <a:r>
              <a:rPr lang="en-US" sz="2400" dirty="0" smtClean="0"/>
              <a:t>Ingredients (cont.)</a:t>
            </a:r>
          </a:p>
          <a:p>
            <a:pPr marL="1028700" lvl="1" indent="-285750"/>
            <a:r>
              <a:rPr lang="en-US" sz="2400" dirty="0" smtClean="0"/>
              <a:t>Ginger:</a:t>
            </a:r>
          </a:p>
          <a:p>
            <a:pPr marL="1428750" lvl="2" indent="-285750"/>
            <a:r>
              <a:rPr lang="en-US" sz="2000" dirty="0" smtClean="0"/>
              <a:t>Fresh, or dried and ground;</a:t>
            </a:r>
          </a:p>
          <a:p>
            <a:pPr marL="1028700" lvl="1" indent="-285750"/>
            <a:r>
              <a:rPr lang="en-US" sz="2400" dirty="0" smtClean="0"/>
              <a:t>Nutmeg (?):</a:t>
            </a:r>
          </a:p>
          <a:p>
            <a:pPr marL="1428750" lvl="2" indent="-285750"/>
            <a:r>
              <a:rPr lang="en-US" sz="2000" dirty="0" smtClean="0"/>
              <a:t>Whole </a:t>
            </a:r>
            <a:r>
              <a:rPr lang="en-US" sz="2000" dirty="0" smtClean="0"/>
              <a:t>grated;</a:t>
            </a:r>
            <a:endParaRPr lang="en-US" sz="2000" dirty="0" smtClean="0"/>
          </a:p>
          <a:p>
            <a:pPr marL="1028700" lvl="1" indent="-285750"/>
            <a:r>
              <a:rPr lang="en-US" sz="2400" dirty="0" smtClean="0"/>
              <a:t>Cinnamon</a:t>
            </a:r>
          </a:p>
          <a:p>
            <a:pPr marL="1428750" lvl="2" indent="-285750"/>
            <a:r>
              <a:rPr lang="en-US" sz="2000" dirty="0" smtClean="0"/>
              <a:t>Whole grated.</a:t>
            </a:r>
            <a:endParaRPr lang="en-US" sz="2000" dirty="0" smtClean="0"/>
          </a:p>
          <a:p>
            <a:pPr marL="1028700" lvl="1" indent="-285750"/>
            <a:endParaRPr lang="en-US" sz="2400" dirty="0" smtClean="0"/>
          </a:p>
        </p:txBody>
      </p:sp>
      <p:pic>
        <p:nvPicPr>
          <p:cNvPr id="5" name="Picture 4" descr="IMG_15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108" y="1863710"/>
            <a:ext cx="1758786" cy="2345048"/>
          </a:xfrm>
          <a:prstGeom prst="rect">
            <a:avLst/>
          </a:prstGeom>
        </p:spPr>
      </p:pic>
      <p:pic>
        <p:nvPicPr>
          <p:cNvPr id="6" name="Picture 5" descr="IMG_154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497622" y="4009900"/>
            <a:ext cx="1659283" cy="2212377"/>
          </a:xfrm>
          <a:prstGeom prst="rect">
            <a:avLst/>
          </a:prstGeom>
        </p:spPr>
      </p:pic>
      <p:pic>
        <p:nvPicPr>
          <p:cNvPr id="7" name="Picture 6" descr="IMG_1544.jpg"/>
          <p:cNvPicPr>
            <a:picLocks noChangeAspect="1"/>
          </p:cNvPicPr>
          <p:nvPr/>
        </p:nvPicPr>
        <p:blipFill rotWithShape="1">
          <a:blip r:embed="rId5" cstate="print">
            <a:extLst>
              <a:ext uri="{28A0092B-C50C-407E-A947-70E740481C1C}">
                <a14:useLocalDpi xmlns:a14="http://schemas.microsoft.com/office/drawing/2010/main" val="0"/>
              </a:ext>
            </a:extLst>
          </a:blip>
          <a:srcRect t="21741" r="27666" b="12010"/>
          <a:stretch/>
        </p:blipFill>
        <p:spPr>
          <a:xfrm>
            <a:off x="5300099" y="2300776"/>
            <a:ext cx="1161491" cy="1418399"/>
          </a:xfrm>
          <a:prstGeom prst="rect">
            <a:avLst/>
          </a:prstGeom>
        </p:spPr>
      </p:pic>
    </p:spTree>
    <p:extLst>
      <p:ext uri="{BB962C8B-B14F-4D97-AF65-F5344CB8AC3E}">
        <p14:creationId xmlns:p14="http://schemas.microsoft.com/office/powerpoint/2010/main" val="6049363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82719"/>
          </a:xfrm>
        </p:spPr>
        <p:txBody>
          <a:bodyPr>
            <a:noAutofit/>
          </a:bodyPr>
          <a:lstStyle/>
          <a:p>
            <a:r>
              <a:rPr lang="en-US" sz="2400" noProof="0" smtClean="0"/>
              <a:t>Familiarization with Equipment and Technologies </a:t>
            </a:r>
            <a:endParaRPr lang="en-US" sz="2400" noProof="0"/>
          </a:p>
        </p:txBody>
      </p:sp>
      <p:sp>
        <p:nvSpPr>
          <p:cNvPr id="3" name="Content Placeholder 2"/>
          <p:cNvSpPr>
            <a:spLocks noGrp="1"/>
          </p:cNvSpPr>
          <p:nvPr>
            <p:ph idx="1"/>
          </p:nvPr>
        </p:nvSpPr>
        <p:spPr>
          <a:xfrm>
            <a:off x="1371600" y="2168832"/>
            <a:ext cx="6400800" cy="3317570"/>
          </a:xfrm>
        </p:spPr>
        <p:txBody>
          <a:bodyPr numCol="2"/>
          <a:lstStyle/>
          <a:p>
            <a:r>
              <a:rPr lang="en-US" dirty="0" smtClean="0"/>
              <a:t>Cooking dish</a:t>
            </a:r>
          </a:p>
          <a:p>
            <a:endParaRPr lang="en-US" dirty="0" smtClean="0"/>
          </a:p>
          <a:p>
            <a:endParaRPr lang="en-US" dirty="0" smtClean="0"/>
          </a:p>
          <a:p>
            <a:endParaRPr lang="en-US" dirty="0" smtClean="0"/>
          </a:p>
          <a:p>
            <a:r>
              <a:rPr lang="en-US" dirty="0" smtClean="0"/>
              <a:t>Rolling Pin </a:t>
            </a:r>
            <a:endParaRPr lang="en-US" dirty="0"/>
          </a:p>
          <a:p>
            <a:endParaRPr lang="en-US" dirty="0" smtClean="0"/>
          </a:p>
          <a:p>
            <a:endParaRPr lang="en-US" dirty="0"/>
          </a:p>
          <a:p>
            <a:r>
              <a:rPr lang="en-US" dirty="0" smtClean="0"/>
              <a:t>Graters </a:t>
            </a:r>
          </a:p>
          <a:p>
            <a:endParaRPr lang="en-US" dirty="0" smtClean="0"/>
          </a:p>
          <a:p>
            <a:pPr lvl="2"/>
            <a:endParaRPr lang="en-US" dirty="0" smtClean="0"/>
          </a:p>
          <a:p>
            <a:pPr lvl="1"/>
            <a:endParaRPr lang="en-US" dirty="0"/>
          </a:p>
        </p:txBody>
      </p:sp>
      <p:pic>
        <p:nvPicPr>
          <p:cNvPr id="5" name="Picture 4" descr="Screenshot 2014-09-08 14.25.58.png"/>
          <p:cNvPicPr>
            <a:picLocks noChangeAspect="1"/>
          </p:cNvPicPr>
          <p:nvPr/>
        </p:nvPicPr>
        <p:blipFill rotWithShape="1">
          <a:blip r:embed="rId3">
            <a:extLst>
              <a:ext uri="{28A0092B-C50C-407E-A947-70E740481C1C}">
                <a14:useLocalDpi xmlns:a14="http://schemas.microsoft.com/office/drawing/2010/main" val="0"/>
              </a:ext>
            </a:extLst>
          </a:blip>
          <a:srcRect l="4632" t="8587" r="7201" b="27303"/>
          <a:stretch/>
        </p:blipFill>
        <p:spPr>
          <a:xfrm>
            <a:off x="1371600" y="2737840"/>
            <a:ext cx="2944224" cy="1146264"/>
          </a:xfrm>
          <a:prstGeom prst="rect">
            <a:avLst/>
          </a:prstGeom>
        </p:spPr>
      </p:pic>
      <p:pic>
        <p:nvPicPr>
          <p:cNvPr id="6" name="Picture 5" descr="Screenshot 2014-09-08 14.27.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272" y="4585056"/>
            <a:ext cx="1949428" cy="1519149"/>
          </a:xfrm>
          <a:prstGeom prst="rect">
            <a:avLst/>
          </a:prstGeom>
        </p:spPr>
      </p:pic>
      <p:pic>
        <p:nvPicPr>
          <p:cNvPr id="4" name="Picture 3" descr="Screenshot 2014-09-08 14.28.12.png"/>
          <p:cNvPicPr>
            <a:picLocks noChangeAspect="1"/>
          </p:cNvPicPr>
          <p:nvPr/>
        </p:nvPicPr>
        <p:blipFill rotWithShape="1">
          <a:blip r:embed="rId5">
            <a:extLst>
              <a:ext uri="{28A0092B-C50C-407E-A947-70E740481C1C}">
                <a14:useLocalDpi xmlns:a14="http://schemas.microsoft.com/office/drawing/2010/main" val="0"/>
              </a:ext>
            </a:extLst>
          </a:blip>
          <a:srcRect l="22896" t="15326" r="33060" b="14291"/>
          <a:stretch/>
        </p:blipFill>
        <p:spPr>
          <a:xfrm>
            <a:off x="5641034" y="2237201"/>
            <a:ext cx="1352528" cy="1754107"/>
          </a:xfrm>
          <a:prstGeom prst="rect">
            <a:avLst/>
          </a:prstGeom>
        </p:spPr>
      </p:pic>
      <p:pic>
        <p:nvPicPr>
          <p:cNvPr id="7" name="Picture 6" descr="Screenshot 2014-09-08 14.29.23.png"/>
          <p:cNvPicPr>
            <a:picLocks noChangeAspect="1"/>
          </p:cNvPicPr>
          <p:nvPr/>
        </p:nvPicPr>
        <p:blipFill rotWithShape="1">
          <a:blip r:embed="rId6">
            <a:extLst>
              <a:ext uri="{28A0092B-C50C-407E-A947-70E740481C1C}">
                <a14:useLocalDpi xmlns:a14="http://schemas.microsoft.com/office/drawing/2010/main" val="0"/>
              </a:ext>
            </a:extLst>
          </a:blip>
          <a:srcRect l="6015" t="38194" r="25648"/>
          <a:stretch/>
        </p:blipFill>
        <p:spPr>
          <a:xfrm>
            <a:off x="5707013" y="4082019"/>
            <a:ext cx="2259712" cy="1526907"/>
          </a:xfrm>
          <a:prstGeom prst="rect">
            <a:avLst/>
          </a:prstGeom>
        </p:spPr>
      </p:pic>
      <p:pic>
        <p:nvPicPr>
          <p:cNvPr id="8" name="Picture 7" descr="IMG_1547.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4916" y="3991308"/>
            <a:ext cx="1741816" cy="2322422"/>
          </a:xfrm>
          <a:prstGeom prst="rect">
            <a:avLst/>
          </a:prstGeom>
        </p:spPr>
      </p:pic>
    </p:spTree>
    <p:extLst>
      <p:ext uri="{BB962C8B-B14F-4D97-AF65-F5344CB8AC3E}">
        <p14:creationId xmlns:p14="http://schemas.microsoft.com/office/powerpoint/2010/main" val="28954465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82719"/>
          </a:xfrm>
        </p:spPr>
        <p:txBody>
          <a:bodyPr>
            <a:noAutofit/>
          </a:bodyPr>
          <a:lstStyle/>
          <a:p>
            <a:r>
              <a:rPr lang="en-US" sz="2400" noProof="0" smtClean="0"/>
              <a:t>Familiarization with Equipment and Technologies </a:t>
            </a:r>
            <a:endParaRPr lang="en-US" sz="2400" noProof="0"/>
          </a:p>
        </p:txBody>
      </p:sp>
      <p:sp>
        <p:nvSpPr>
          <p:cNvPr id="3" name="Content Placeholder 2"/>
          <p:cNvSpPr>
            <a:spLocks noGrp="1"/>
          </p:cNvSpPr>
          <p:nvPr>
            <p:ph idx="1"/>
          </p:nvPr>
        </p:nvSpPr>
        <p:spPr>
          <a:xfrm>
            <a:off x="874196" y="2168832"/>
            <a:ext cx="3694712" cy="3537750"/>
          </a:xfrm>
        </p:spPr>
        <p:txBody>
          <a:bodyPr>
            <a:normAutofit/>
          </a:bodyPr>
          <a:lstStyle/>
          <a:p>
            <a:r>
              <a:rPr lang="en-US" sz="2800" dirty="0" smtClean="0"/>
              <a:t>Heat Generation</a:t>
            </a:r>
          </a:p>
          <a:p>
            <a:pPr lvl="1"/>
            <a:r>
              <a:rPr lang="en-US" sz="2400" dirty="0" smtClean="0"/>
              <a:t>Wood and/or Charcoal assumed, but avoided due to safety and availability concerns; </a:t>
            </a:r>
          </a:p>
          <a:p>
            <a:pPr lvl="1"/>
            <a:r>
              <a:rPr lang="en-US" sz="2400" dirty="0" smtClean="0"/>
              <a:t>Utilized a natural gas oven in an apartment.</a:t>
            </a:r>
          </a:p>
        </p:txBody>
      </p:sp>
      <p:pic>
        <p:nvPicPr>
          <p:cNvPr id="4" name="Picture 3"/>
          <p:cNvPicPr>
            <a:picLocks noChangeAspect="1"/>
          </p:cNvPicPr>
          <p:nvPr/>
        </p:nvPicPr>
        <p:blipFill rotWithShape="1">
          <a:blip r:embed="rId3"/>
          <a:srcRect l="29713" r="27920"/>
          <a:stretch/>
        </p:blipFill>
        <p:spPr>
          <a:xfrm>
            <a:off x="5525573" y="2383240"/>
            <a:ext cx="1782177" cy="3218027"/>
          </a:xfrm>
          <a:prstGeom prst="rect">
            <a:avLst/>
          </a:prstGeom>
        </p:spPr>
      </p:pic>
    </p:spTree>
    <p:extLst>
      <p:ext uri="{BB962C8B-B14F-4D97-AF65-F5344CB8AC3E}">
        <p14:creationId xmlns:p14="http://schemas.microsoft.com/office/powerpoint/2010/main" val="160769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399"/>
            <a:ext cx="6400800" cy="766227"/>
          </a:xfrm>
        </p:spPr>
        <p:txBody>
          <a:bodyPr>
            <a:normAutofit fontScale="90000"/>
          </a:bodyPr>
          <a:lstStyle/>
          <a:p>
            <a:r>
              <a:rPr lang="en-US" noProof="0" dirty="0" smtClean="0"/>
              <a:t>Defining Metrics/Units of Measure</a:t>
            </a:r>
            <a:endParaRPr lang="en-US" noProof="0" dirty="0"/>
          </a:p>
        </p:txBody>
      </p:sp>
      <p:sp>
        <p:nvSpPr>
          <p:cNvPr id="3" name="Content Placeholder 2"/>
          <p:cNvSpPr>
            <a:spLocks noGrp="1"/>
          </p:cNvSpPr>
          <p:nvPr>
            <p:ph idx="1"/>
          </p:nvPr>
        </p:nvSpPr>
        <p:spPr>
          <a:xfrm>
            <a:off x="841207" y="2759464"/>
            <a:ext cx="7438907" cy="3752160"/>
          </a:xfrm>
        </p:spPr>
        <p:txBody>
          <a:bodyPr>
            <a:noAutofit/>
          </a:bodyPr>
          <a:lstStyle/>
          <a:p>
            <a:pPr>
              <a:lnSpc>
                <a:spcPct val="100000"/>
              </a:lnSpc>
            </a:pPr>
            <a:r>
              <a:rPr lang="en-US" sz="2800" dirty="0" smtClean="0"/>
              <a:t>The primary recipe specifies no measurements, however the secondary recipe for the dough does: </a:t>
            </a:r>
          </a:p>
          <a:p>
            <a:pPr lvl="1"/>
            <a:r>
              <a:rPr lang="en-US" sz="2400" dirty="0" smtClean="0"/>
              <a:t>“a quart of the finest flower”;</a:t>
            </a:r>
          </a:p>
          <a:p>
            <a:pPr lvl="1"/>
            <a:r>
              <a:rPr lang="en-US" sz="2400" dirty="0" smtClean="0"/>
              <a:t>“</a:t>
            </a:r>
            <a:r>
              <a:rPr lang="en-US" sz="2400" dirty="0"/>
              <a:t>a little cold water</a:t>
            </a:r>
            <a:r>
              <a:rPr lang="en-US" sz="2400" dirty="0" smtClean="0"/>
              <a:t>”; and</a:t>
            </a:r>
          </a:p>
          <a:p>
            <a:pPr lvl="1"/>
            <a:r>
              <a:rPr lang="en-US" sz="2400" dirty="0" smtClean="0"/>
              <a:t>“</a:t>
            </a:r>
            <a:r>
              <a:rPr lang="en-US" sz="2400" dirty="0"/>
              <a:t>small </a:t>
            </a:r>
            <a:r>
              <a:rPr lang="en-US" sz="2400" dirty="0" err="1"/>
              <a:t>peeces</a:t>
            </a:r>
            <a:r>
              <a:rPr lang="en-US" sz="2400" dirty="0"/>
              <a:t> of butter as big as Nuts”.  </a:t>
            </a:r>
          </a:p>
        </p:txBody>
      </p:sp>
    </p:spTree>
    <p:extLst>
      <p:ext uri="{BB962C8B-B14F-4D97-AF65-F5344CB8AC3E}">
        <p14:creationId xmlns:p14="http://schemas.microsoft.com/office/powerpoint/2010/main" val="240104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smtClean="0"/>
              <a:t>Learning Experience</a:t>
            </a:r>
            <a:endParaRPr lang="en-US" noProof="0" dirty="0"/>
          </a:p>
        </p:txBody>
      </p:sp>
      <p:sp>
        <p:nvSpPr>
          <p:cNvPr id="3" name="Content Placeholder 2"/>
          <p:cNvSpPr>
            <a:spLocks noGrp="1"/>
          </p:cNvSpPr>
          <p:nvPr>
            <p:ph idx="1"/>
          </p:nvPr>
        </p:nvSpPr>
        <p:spPr>
          <a:xfrm>
            <a:off x="844357" y="2177254"/>
            <a:ext cx="7445691" cy="3468253"/>
          </a:xfrm>
        </p:spPr>
        <p:txBody>
          <a:bodyPr/>
          <a:lstStyle/>
          <a:p>
            <a:r>
              <a:rPr lang="en-US" dirty="0" smtClean="0"/>
              <a:t>Assay #1 &amp; 2 (concurrently)</a:t>
            </a:r>
          </a:p>
          <a:p>
            <a:pPr lvl="1"/>
            <a:r>
              <a:rPr lang="en-US" dirty="0" smtClean="0"/>
              <a:t>The dough was created first</a:t>
            </a:r>
          </a:p>
          <a:p>
            <a:pPr lvl="1"/>
            <a:endParaRPr lang="en-US" dirty="0" smtClean="0"/>
          </a:p>
          <a:p>
            <a:pPr lvl="1"/>
            <a:endParaRPr lang="en-US" dirty="0"/>
          </a:p>
        </p:txBody>
      </p:sp>
      <p:grpSp>
        <p:nvGrpSpPr>
          <p:cNvPr id="9" name="Group 8"/>
          <p:cNvGrpSpPr/>
          <p:nvPr/>
        </p:nvGrpSpPr>
        <p:grpSpPr>
          <a:xfrm>
            <a:off x="710156" y="3089888"/>
            <a:ext cx="7692421" cy="2230939"/>
            <a:chOff x="899985" y="3308616"/>
            <a:chExt cx="7010172" cy="1879736"/>
          </a:xfrm>
        </p:grpSpPr>
        <p:pic>
          <p:nvPicPr>
            <p:cNvPr id="4" name="Picture 3" descr="IMG_155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985" y="3314939"/>
              <a:ext cx="1401938" cy="1869251"/>
            </a:xfrm>
            <a:prstGeom prst="rect">
              <a:avLst/>
            </a:prstGeom>
          </p:spPr>
        </p:pic>
        <p:pic>
          <p:nvPicPr>
            <p:cNvPr id="5" name="Picture 4" descr="IMG_15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1923" y="3314939"/>
              <a:ext cx="1405060" cy="1873413"/>
            </a:xfrm>
            <a:prstGeom prst="rect">
              <a:avLst/>
            </a:prstGeom>
          </p:spPr>
        </p:pic>
        <p:pic>
          <p:nvPicPr>
            <p:cNvPr id="6" name="Picture 5" descr="IMG_155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6983" y="3314939"/>
              <a:ext cx="1401938" cy="1869251"/>
            </a:xfrm>
            <a:prstGeom prst="rect">
              <a:avLst/>
            </a:prstGeom>
          </p:spPr>
        </p:pic>
        <p:pic>
          <p:nvPicPr>
            <p:cNvPr id="7" name="Picture 6" descr="IMG_155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21" y="3308616"/>
              <a:ext cx="1401938" cy="1869251"/>
            </a:xfrm>
            <a:prstGeom prst="rect">
              <a:avLst/>
            </a:prstGeom>
          </p:spPr>
        </p:pic>
        <p:pic>
          <p:nvPicPr>
            <p:cNvPr id="8" name="Picture 7" descr="IMG_155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2961" y="3314939"/>
              <a:ext cx="1397196" cy="1862928"/>
            </a:xfrm>
            <a:prstGeom prst="rect">
              <a:avLst/>
            </a:prstGeom>
          </p:spPr>
        </p:pic>
      </p:grpSp>
    </p:spTree>
    <p:extLst>
      <p:ext uri="{BB962C8B-B14F-4D97-AF65-F5344CB8AC3E}">
        <p14:creationId xmlns:p14="http://schemas.microsoft.com/office/powerpoint/2010/main" val="2840044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smtClean="0"/>
              <a:t>Learning Experience</a:t>
            </a:r>
            <a:endParaRPr lang="en-US" noProof="0" dirty="0"/>
          </a:p>
        </p:txBody>
      </p:sp>
      <p:sp>
        <p:nvSpPr>
          <p:cNvPr id="3" name="Content Placeholder 2"/>
          <p:cNvSpPr>
            <a:spLocks noGrp="1"/>
          </p:cNvSpPr>
          <p:nvPr>
            <p:ph idx="1"/>
          </p:nvPr>
        </p:nvSpPr>
        <p:spPr>
          <a:xfrm>
            <a:off x="844357" y="2177254"/>
            <a:ext cx="7445691" cy="3468253"/>
          </a:xfrm>
        </p:spPr>
        <p:txBody>
          <a:bodyPr/>
          <a:lstStyle/>
          <a:p>
            <a:r>
              <a:rPr lang="en-US" dirty="0" smtClean="0"/>
              <a:t>Assay #1 &amp; 2 (continued)</a:t>
            </a:r>
          </a:p>
          <a:p>
            <a:pPr lvl="1"/>
            <a:r>
              <a:rPr lang="en-US" dirty="0" smtClean="0"/>
              <a:t>The jelly was then created</a:t>
            </a:r>
          </a:p>
          <a:p>
            <a:pPr lvl="1"/>
            <a:endParaRPr lang="en-US" dirty="0" smtClean="0"/>
          </a:p>
          <a:p>
            <a:pPr lvl="1"/>
            <a:endParaRPr lang="en-US" dirty="0"/>
          </a:p>
        </p:txBody>
      </p:sp>
      <p:pic>
        <p:nvPicPr>
          <p:cNvPr id="10" name="Picture 9" descr="IMG_156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381" y="3100551"/>
            <a:ext cx="1957552" cy="2610069"/>
          </a:xfrm>
          <a:prstGeom prst="rect">
            <a:avLst/>
          </a:prstGeom>
        </p:spPr>
      </p:pic>
      <p:pic>
        <p:nvPicPr>
          <p:cNvPr id="11" name="Picture 10" descr="IMG_15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259" y="3100551"/>
            <a:ext cx="1931276" cy="2575034"/>
          </a:xfrm>
          <a:prstGeom prst="rect">
            <a:avLst/>
          </a:prstGeom>
        </p:spPr>
      </p:pic>
      <p:pic>
        <p:nvPicPr>
          <p:cNvPr id="12" name="Picture 11" descr="IMG_156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3603" y="3100552"/>
            <a:ext cx="1964121" cy="2618828"/>
          </a:xfrm>
          <a:prstGeom prst="rect">
            <a:avLst/>
          </a:prstGeom>
        </p:spPr>
      </p:pic>
    </p:spTree>
    <p:extLst>
      <p:ext uri="{BB962C8B-B14F-4D97-AF65-F5344CB8AC3E}">
        <p14:creationId xmlns:p14="http://schemas.microsoft.com/office/powerpoint/2010/main" val="91096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smtClean="0"/>
              <a:t>Learning Experience</a:t>
            </a:r>
            <a:endParaRPr lang="en-US" noProof="0" dirty="0"/>
          </a:p>
        </p:txBody>
      </p:sp>
      <p:sp>
        <p:nvSpPr>
          <p:cNvPr id="3" name="Content Placeholder 2"/>
          <p:cNvSpPr>
            <a:spLocks noGrp="1"/>
          </p:cNvSpPr>
          <p:nvPr>
            <p:ph idx="1"/>
          </p:nvPr>
        </p:nvSpPr>
        <p:spPr>
          <a:xfrm>
            <a:off x="844357" y="2177254"/>
            <a:ext cx="7445691" cy="3468253"/>
          </a:xfrm>
        </p:spPr>
        <p:txBody>
          <a:bodyPr/>
          <a:lstStyle/>
          <a:p>
            <a:r>
              <a:rPr lang="en-US" dirty="0" smtClean="0"/>
              <a:t>Assay #1 &amp; 2 (continued)</a:t>
            </a:r>
          </a:p>
          <a:p>
            <a:pPr lvl="1"/>
            <a:r>
              <a:rPr lang="en-US" dirty="0" smtClean="0"/>
              <a:t>Baking and preserving</a:t>
            </a:r>
          </a:p>
          <a:p>
            <a:pPr lvl="1"/>
            <a:endParaRPr lang="en-US" dirty="0" smtClean="0"/>
          </a:p>
          <a:p>
            <a:pPr lvl="1"/>
            <a:endParaRPr lang="en-US" dirty="0"/>
          </a:p>
        </p:txBody>
      </p:sp>
      <p:grpSp>
        <p:nvGrpSpPr>
          <p:cNvPr id="14" name="Group 13"/>
          <p:cNvGrpSpPr/>
          <p:nvPr/>
        </p:nvGrpSpPr>
        <p:grpSpPr>
          <a:xfrm>
            <a:off x="169943" y="3070473"/>
            <a:ext cx="5619505" cy="2500259"/>
            <a:chOff x="765529" y="3149301"/>
            <a:chExt cx="5619505" cy="2500259"/>
          </a:xfrm>
        </p:grpSpPr>
        <p:pic>
          <p:nvPicPr>
            <p:cNvPr id="5" name="Picture 4" descr="IMG_156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529" y="3149301"/>
              <a:ext cx="1872155" cy="2496206"/>
            </a:xfrm>
            <a:prstGeom prst="rect">
              <a:avLst/>
            </a:prstGeom>
          </p:spPr>
        </p:pic>
        <p:pic>
          <p:nvPicPr>
            <p:cNvPr id="6" name="Picture 5" descr="IMG_156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7684" y="3149301"/>
              <a:ext cx="1872155" cy="2496206"/>
            </a:xfrm>
            <a:prstGeom prst="rect">
              <a:avLst/>
            </a:prstGeom>
          </p:spPr>
        </p:pic>
        <p:pic>
          <p:nvPicPr>
            <p:cNvPr id="7" name="Picture 6" descr="IMG_157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9839" y="3149301"/>
              <a:ext cx="1875195" cy="2500259"/>
            </a:xfrm>
            <a:prstGeom prst="rect">
              <a:avLst/>
            </a:prstGeom>
          </p:spPr>
        </p:pic>
      </p:grpSp>
      <p:pic>
        <p:nvPicPr>
          <p:cNvPr id="8" name="Picture 7" descr="IMG_1574.jpg"/>
          <p:cNvPicPr>
            <a:picLocks noChangeAspect="1"/>
          </p:cNvPicPr>
          <p:nvPr/>
        </p:nvPicPr>
        <p:blipFill rotWithShape="1">
          <a:blip r:embed="rId5" cstate="print">
            <a:extLst>
              <a:ext uri="{28A0092B-C50C-407E-A947-70E740481C1C}">
                <a14:useLocalDpi xmlns:a14="http://schemas.microsoft.com/office/drawing/2010/main" val="0"/>
              </a:ext>
            </a:extLst>
          </a:blip>
          <a:srcRect l="16371" r="18367"/>
          <a:stretch/>
        </p:blipFill>
        <p:spPr>
          <a:xfrm rot="5400000">
            <a:off x="6351298" y="4466173"/>
            <a:ext cx="1077312" cy="2201013"/>
          </a:xfrm>
          <a:prstGeom prst="rect">
            <a:avLst/>
          </a:prstGeom>
        </p:spPr>
      </p:pic>
      <p:pic>
        <p:nvPicPr>
          <p:cNvPr id="9" name="Picture 8" descr="IMG_1571.JPG"/>
          <p:cNvPicPr>
            <a:picLocks noChangeAspect="1"/>
          </p:cNvPicPr>
          <p:nvPr/>
        </p:nvPicPr>
        <p:blipFill rotWithShape="1">
          <a:blip r:embed="rId6" cstate="print">
            <a:extLst>
              <a:ext uri="{28A0092B-C50C-407E-A947-70E740481C1C}">
                <a14:useLocalDpi xmlns:a14="http://schemas.microsoft.com/office/drawing/2010/main" val="0"/>
              </a:ext>
            </a:extLst>
          </a:blip>
          <a:srcRect t="10612" r="4018" b="10968"/>
          <a:stretch/>
        </p:blipFill>
        <p:spPr>
          <a:xfrm>
            <a:off x="5789448" y="2349062"/>
            <a:ext cx="2112579" cy="1294524"/>
          </a:xfrm>
          <a:prstGeom prst="rect">
            <a:avLst/>
          </a:prstGeom>
        </p:spPr>
      </p:pic>
      <p:pic>
        <p:nvPicPr>
          <p:cNvPr id="13" name="Picture 12" descr="IMG_1572.JPG"/>
          <p:cNvPicPr>
            <a:picLocks noChangeAspect="1"/>
          </p:cNvPicPr>
          <p:nvPr/>
        </p:nvPicPr>
        <p:blipFill rotWithShape="1">
          <a:blip r:embed="rId7" cstate="print">
            <a:extLst>
              <a:ext uri="{28A0092B-C50C-407E-A947-70E740481C1C}">
                <a14:useLocalDpi xmlns:a14="http://schemas.microsoft.com/office/drawing/2010/main" val="0"/>
              </a:ext>
            </a:extLst>
          </a:blip>
          <a:srcRect t="16622"/>
          <a:stretch/>
        </p:blipFill>
        <p:spPr>
          <a:xfrm>
            <a:off x="5789448" y="3643586"/>
            <a:ext cx="2201013" cy="1376375"/>
          </a:xfrm>
          <a:prstGeom prst="rect">
            <a:avLst/>
          </a:prstGeom>
        </p:spPr>
      </p:pic>
    </p:spTree>
    <p:extLst>
      <p:ext uri="{BB962C8B-B14F-4D97-AF65-F5344CB8AC3E}">
        <p14:creationId xmlns:p14="http://schemas.microsoft.com/office/powerpoint/2010/main" val="1338371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Recipe Update</a:t>
            </a:r>
            <a:endParaRPr lang="en-US" noProof="0" dirty="0"/>
          </a:p>
        </p:txBody>
      </p:sp>
      <p:sp>
        <p:nvSpPr>
          <p:cNvPr id="3" name="Content Placeholder 2"/>
          <p:cNvSpPr>
            <a:spLocks noGrp="1"/>
          </p:cNvSpPr>
          <p:nvPr>
            <p:ph idx="1"/>
          </p:nvPr>
        </p:nvSpPr>
        <p:spPr>
          <a:xfrm>
            <a:off x="1371600" y="2300776"/>
            <a:ext cx="6400800" cy="3185626"/>
          </a:xfrm>
        </p:spPr>
        <p:txBody>
          <a:bodyPr numCol="2">
            <a:normAutofit fontScale="92500" lnSpcReduction="20000"/>
          </a:bodyPr>
          <a:lstStyle/>
          <a:p>
            <a:r>
              <a:rPr lang="en-US" b="1" dirty="0" smtClean="0"/>
              <a:t>Our new recipe: Rosehip Tart Two Ways</a:t>
            </a:r>
            <a:endParaRPr lang="en-US" dirty="0" smtClean="0"/>
          </a:p>
          <a:p>
            <a:pPr lvl="1"/>
            <a:r>
              <a:rPr lang="en-US" b="1" dirty="0" smtClean="0"/>
              <a:t>Equipment:</a:t>
            </a:r>
            <a:endParaRPr lang="en-US" dirty="0" smtClean="0"/>
          </a:p>
          <a:p>
            <a:pPr lvl="2"/>
            <a:r>
              <a:rPr lang="en-US" dirty="0" smtClean="0"/>
              <a:t>Bowl	</a:t>
            </a:r>
          </a:p>
          <a:p>
            <a:pPr lvl="2"/>
            <a:r>
              <a:rPr lang="en-US" dirty="0" smtClean="0"/>
              <a:t>Measuring cup and spoons</a:t>
            </a:r>
          </a:p>
          <a:p>
            <a:pPr lvl="2"/>
            <a:r>
              <a:rPr lang="en-US" dirty="0" smtClean="0"/>
              <a:t>Pie/Tart tin</a:t>
            </a:r>
          </a:p>
          <a:p>
            <a:pPr lvl="2"/>
            <a:r>
              <a:rPr lang="en-US" dirty="0" smtClean="0"/>
              <a:t>Rolling Pin</a:t>
            </a:r>
          </a:p>
          <a:p>
            <a:pPr lvl="2"/>
            <a:r>
              <a:rPr lang="en-US" dirty="0" smtClean="0"/>
              <a:t>Countertop</a:t>
            </a:r>
          </a:p>
          <a:p>
            <a:pPr lvl="2"/>
            <a:r>
              <a:rPr lang="en-US" dirty="0" smtClean="0"/>
              <a:t>Mixing Spoon</a:t>
            </a:r>
          </a:p>
          <a:p>
            <a:pPr lvl="2"/>
            <a:r>
              <a:rPr lang="en-US" dirty="0" smtClean="0"/>
              <a:t>Butter Knife</a:t>
            </a:r>
          </a:p>
          <a:p>
            <a:pPr lvl="2"/>
            <a:r>
              <a:rPr lang="en-US" dirty="0" smtClean="0"/>
              <a:t>Cookie Sheet</a:t>
            </a:r>
          </a:p>
          <a:p>
            <a:pPr lvl="2"/>
            <a:r>
              <a:rPr lang="en-US" dirty="0" smtClean="0"/>
              <a:t>Oven</a:t>
            </a:r>
          </a:p>
          <a:p>
            <a:endParaRPr lang="en-US" dirty="0" smtClean="0"/>
          </a:p>
          <a:p>
            <a:pPr lvl="1"/>
            <a:r>
              <a:rPr lang="en-US" b="1" dirty="0" smtClean="0"/>
              <a:t>Ingredients:</a:t>
            </a:r>
            <a:endParaRPr lang="en-US" dirty="0" smtClean="0"/>
          </a:p>
          <a:p>
            <a:pPr lvl="2"/>
            <a:r>
              <a:rPr lang="en-US" dirty="0" smtClean="0"/>
              <a:t>4 cups of flour (plus extra for the rolling process)</a:t>
            </a:r>
          </a:p>
          <a:p>
            <a:pPr lvl="2"/>
            <a:r>
              <a:rPr lang="en-US" dirty="0" smtClean="0"/>
              <a:t>Three egg whites</a:t>
            </a:r>
          </a:p>
          <a:p>
            <a:pPr lvl="2"/>
            <a:r>
              <a:rPr lang="en-US" dirty="0" smtClean="0"/>
              <a:t>Two egg yolks</a:t>
            </a:r>
          </a:p>
          <a:p>
            <a:pPr lvl="2"/>
            <a:r>
              <a:rPr lang="en-US" dirty="0" smtClean="0"/>
              <a:t>1 cup water</a:t>
            </a:r>
          </a:p>
          <a:p>
            <a:pPr lvl="2"/>
            <a:r>
              <a:rPr lang="en-US" dirty="0" smtClean="0"/>
              <a:t>1.5 sticks (3/4 c.) cold butter</a:t>
            </a:r>
          </a:p>
          <a:p>
            <a:pPr lvl="2"/>
            <a:r>
              <a:rPr lang="en-US" dirty="0" smtClean="0"/>
              <a:t>1 </a:t>
            </a:r>
            <a:r>
              <a:rPr lang="en-US" dirty="0" err="1" smtClean="0"/>
              <a:t>lb</a:t>
            </a:r>
            <a:r>
              <a:rPr lang="en-US" dirty="0" smtClean="0"/>
              <a:t> dried rosehips (plus water for reconstituting them)</a:t>
            </a:r>
          </a:p>
          <a:p>
            <a:pPr lvl="2"/>
            <a:r>
              <a:rPr lang="en-US" dirty="0" smtClean="0"/>
              <a:t>1 and 1/3 </a:t>
            </a:r>
            <a:r>
              <a:rPr lang="en-US" dirty="0" err="1" smtClean="0"/>
              <a:t>cupd</a:t>
            </a:r>
            <a:r>
              <a:rPr lang="en-US" dirty="0" smtClean="0"/>
              <a:t> of granulated white sugar</a:t>
            </a:r>
          </a:p>
          <a:p>
            <a:pPr lvl="2"/>
            <a:r>
              <a:rPr lang="en-US" dirty="0" smtClean="0"/>
              <a:t>6 tsp. ground cinnamon</a:t>
            </a:r>
          </a:p>
          <a:p>
            <a:pPr lvl="2"/>
            <a:r>
              <a:rPr lang="en-US" dirty="0" smtClean="0"/>
              <a:t>6 tsp. ground ginger</a:t>
            </a:r>
          </a:p>
        </p:txBody>
      </p:sp>
    </p:spTree>
    <p:extLst>
      <p:ext uri="{BB962C8B-B14F-4D97-AF65-F5344CB8AC3E}">
        <p14:creationId xmlns:p14="http://schemas.microsoft.com/office/powerpoint/2010/main" val="250820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Update</a:t>
            </a:r>
            <a:endParaRPr lang="en-US" noProof="0" dirty="0"/>
          </a:p>
        </p:txBody>
      </p:sp>
      <p:sp>
        <p:nvSpPr>
          <p:cNvPr id="3" name="Content Placeholder 2"/>
          <p:cNvSpPr>
            <a:spLocks noGrp="1"/>
          </p:cNvSpPr>
          <p:nvPr>
            <p:ph idx="1"/>
          </p:nvPr>
        </p:nvSpPr>
        <p:spPr>
          <a:xfrm>
            <a:off x="1371600" y="2300776"/>
            <a:ext cx="6400800" cy="3185626"/>
          </a:xfrm>
        </p:spPr>
        <p:txBody>
          <a:bodyPr numCol="1">
            <a:normAutofit/>
          </a:bodyPr>
          <a:lstStyle/>
          <a:p>
            <a:r>
              <a:rPr lang="en-US" b="1" dirty="0" smtClean="0"/>
              <a:t>For the filling:</a:t>
            </a:r>
            <a:endParaRPr lang="en-US" dirty="0" smtClean="0"/>
          </a:p>
          <a:p>
            <a:pPr lvl="1"/>
            <a:r>
              <a:rPr lang="en-US" dirty="0" smtClean="0"/>
              <a:t>Take dried rosehips and pour boiling water over them in a pot on the stove - just enough to cover.</a:t>
            </a:r>
          </a:p>
          <a:p>
            <a:pPr lvl="1"/>
            <a:r>
              <a:rPr lang="en-US" dirty="0" smtClean="0"/>
              <a:t>Turn the burner on and heat until boiling.</a:t>
            </a:r>
          </a:p>
          <a:p>
            <a:pPr lvl="1"/>
            <a:r>
              <a:rPr lang="en-US" dirty="0" smtClean="0"/>
              <a:t>Stir frequently until water begins to be absorbed by the hips.</a:t>
            </a:r>
          </a:p>
          <a:p>
            <a:pPr lvl="1"/>
            <a:r>
              <a:rPr lang="en-US" dirty="0" smtClean="0"/>
              <a:t>Continue heating at a low boil and adding more water regularly until the hips begin to soften and turn into an edible goop.</a:t>
            </a:r>
          </a:p>
          <a:p>
            <a:pPr lvl="1"/>
            <a:r>
              <a:rPr lang="en-US" dirty="0" smtClean="0"/>
              <a:t>Add sugar and spices and mix into the hip goop. Scoop filling into crust as described in either method above.</a:t>
            </a:r>
            <a:endParaRPr lang="en-US" dirty="0"/>
          </a:p>
        </p:txBody>
      </p:sp>
    </p:spTree>
    <p:extLst>
      <p:ext uri="{BB962C8B-B14F-4D97-AF65-F5344CB8AC3E}">
        <p14:creationId xmlns:p14="http://schemas.microsoft.com/office/powerpoint/2010/main" val="871404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Update</a:t>
            </a:r>
            <a:endParaRPr lang="en-US" noProof="0" dirty="0"/>
          </a:p>
        </p:txBody>
      </p:sp>
      <p:sp>
        <p:nvSpPr>
          <p:cNvPr id="3" name="Content Placeholder 2"/>
          <p:cNvSpPr>
            <a:spLocks noGrp="1"/>
          </p:cNvSpPr>
          <p:nvPr>
            <p:ph idx="1"/>
          </p:nvPr>
        </p:nvSpPr>
        <p:spPr>
          <a:xfrm>
            <a:off x="1371600" y="2300776"/>
            <a:ext cx="6400800" cy="3185626"/>
          </a:xfrm>
        </p:spPr>
        <p:txBody>
          <a:bodyPr numCol="1">
            <a:normAutofit fontScale="62500" lnSpcReduction="20000"/>
          </a:bodyPr>
          <a:lstStyle/>
          <a:p>
            <a:r>
              <a:rPr lang="en-US" b="1" dirty="0" smtClean="0"/>
              <a:t>For the dough: (1)</a:t>
            </a:r>
            <a:endParaRPr lang="en-US" dirty="0" smtClean="0"/>
          </a:p>
          <a:p>
            <a:pPr lvl="1"/>
            <a:r>
              <a:rPr lang="en-US" dirty="0" smtClean="0"/>
              <a:t>In a large bowl, mix flour with eggs, adding water as necessary until it has a gummy, tacky consistency (like biscuit dough).</a:t>
            </a:r>
          </a:p>
          <a:p>
            <a:pPr lvl="1"/>
            <a:r>
              <a:rPr lang="en-US" dirty="0" smtClean="0"/>
              <a:t>Lightly flour your rolling surface and place dough on floured area, covering dough and rolling pin with extra flour so that it does not stick to the dough.</a:t>
            </a:r>
          </a:p>
          <a:p>
            <a:pPr lvl="1"/>
            <a:r>
              <a:rPr lang="en-US" dirty="0" smtClean="0"/>
              <a:t>Roll dough until it's between 1/8 inch and 1/4 inch thick.</a:t>
            </a:r>
          </a:p>
          <a:p>
            <a:pPr lvl="1"/>
            <a:r>
              <a:rPr lang="en-US" dirty="0" smtClean="0"/>
              <a:t>Using a knife, cut small pieces of butter (about the size of a shelled hazelnut) and drop them evenly across the surface of the dough.</a:t>
            </a:r>
          </a:p>
          <a:p>
            <a:pPr lvl="1"/>
            <a:r>
              <a:rPr lang="en-US" dirty="0" smtClean="0"/>
              <a:t>Fold up the dough, encompassing the butter pieces inside the folds, and re-flour and re-roll the dough.</a:t>
            </a:r>
          </a:p>
          <a:p>
            <a:pPr lvl="1"/>
            <a:r>
              <a:rPr lang="en-US" dirty="0" smtClean="0"/>
              <a:t>Repeat the above two steps a total of 10 times.</a:t>
            </a:r>
          </a:p>
          <a:p>
            <a:pPr lvl="1"/>
            <a:r>
              <a:rPr lang="en-US" dirty="0" smtClean="0"/>
              <a:t>Divide the dough in half. Roll one 1/2 of the dough out again, thinner than previously, and drape it over your pie tin/tart tin until it is covered. Trim excess from sides and reserve for future use.</a:t>
            </a:r>
          </a:p>
          <a:p>
            <a:pPr lvl="1"/>
            <a:r>
              <a:rPr lang="en-US" dirty="0" smtClean="0"/>
              <a:t>Add filling and bake, open-faced, at 350 degrees for 35-40 minutes.</a:t>
            </a:r>
          </a:p>
          <a:p>
            <a:r>
              <a:rPr lang="en-US" b="1" dirty="0"/>
              <a:t>For the dough: </a:t>
            </a:r>
            <a:r>
              <a:rPr lang="en-US" b="1" dirty="0" smtClean="0"/>
              <a:t>(2)</a:t>
            </a:r>
            <a:endParaRPr lang="en-US" dirty="0"/>
          </a:p>
          <a:p>
            <a:pPr lvl="1"/>
            <a:r>
              <a:rPr lang="en-US" dirty="0" smtClean="0"/>
              <a:t>Roll out the second 1/2 of the dough, more thick than the portion you used for the tart pan, and place on a cookie sheet.</a:t>
            </a:r>
          </a:p>
          <a:p>
            <a:pPr lvl="1"/>
            <a:r>
              <a:rPr lang="en-US" dirty="0" smtClean="0"/>
              <a:t>Spoon filling onto the dough but leave enough of a border around the outside that you will be able to just cover the top of the filling.</a:t>
            </a:r>
          </a:p>
          <a:p>
            <a:pPr lvl="1"/>
            <a:r>
              <a:rPr lang="en-US" dirty="0" smtClean="0"/>
              <a:t>Fold the sides of the dough over the filling so that the filling is completely enclosed like a Beef Wellington.</a:t>
            </a:r>
          </a:p>
          <a:p>
            <a:pPr lvl="1"/>
            <a:r>
              <a:rPr lang="en-US" dirty="0" smtClean="0"/>
              <a:t>Bake at 350 degrees for 50 minutes.</a:t>
            </a:r>
            <a:endParaRPr lang="en-US" dirty="0"/>
          </a:p>
        </p:txBody>
      </p:sp>
    </p:spTree>
    <p:extLst>
      <p:ext uri="{BB962C8B-B14F-4D97-AF65-F5344CB8AC3E}">
        <p14:creationId xmlns:p14="http://schemas.microsoft.com/office/powerpoint/2010/main" val="903004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Our Procedure </a:t>
            </a:r>
            <a:endParaRPr lang="en-US" noProof="0"/>
          </a:p>
        </p:txBody>
      </p:sp>
      <p:sp>
        <p:nvSpPr>
          <p:cNvPr id="3" name="Content Placeholder 2"/>
          <p:cNvSpPr>
            <a:spLocks noGrp="1"/>
          </p:cNvSpPr>
          <p:nvPr>
            <p:ph idx="1"/>
          </p:nvPr>
        </p:nvSpPr>
        <p:spPr>
          <a:xfrm>
            <a:off x="1371600" y="2232237"/>
            <a:ext cx="6400800" cy="3490838"/>
          </a:xfrm>
        </p:spPr>
        <p:txBody>
          <a:bodyPr/>
          <a:lstStyle/>
          <a:p>
            <a:r>
              <a:rPr lang="en-US" noProof="0" dirty="0" smtClean="0"/>
              <a:t>Establishing the Purpose and Context</a:t>
            </a:r>
          </a:p>
          <a:p>
            <a:r>
              <a:rPr lang="en-US" noProof="0" dirty="0" smtClean="0"/>
              <a:t>Considering the Recipe and Ingredients</a:t>
            </a:r>
          </a:p>
          <a:p>
            <a:r>
              <a:rPr lang="en-US" noProof="0" dirty="0" smtClean="0"/>
              <a:t>Familiarization with Equipment and Technologies </a:t>
            </a:r>
          </a:p>
          <a:p>
            <a:r>
              <a:rPr lang="en-US" noProof="0" dirty="0" smtClean="0"/>
              <a:t>Defining Metrics/Units of Measure</a:t>
            </a:r>
          </a:p>
          <a:p>
            <a:r>
              <a:rPr lang="en-US" strike="sngStrike" noProof="0" dirty="0" smtClean="0"/>
              <a:t>Successes and Failures</a:t>
            </a:r>
            <a:r>
              <a:rPr lang="en-US" noProof="0" dirty="0" smtClean="0"/>
              <a:t> Learning Experiences</a:t>
            </a:r>
          </a:p>
          <a:p>
            <a:r>
              <a:rPr lang="en-US" dirty="0" smtClean="0"/>
              <a:t>Recipe Update</a:t>
            </a:r>
            <a:endParaRPr lang="en-US" noProof="0" dirty="0" smtClean="0"/>
          </a:p>
          <a:p>
            <a:r>
              <a:rPr lang="en-US" noProof="0" dirty="0" smtClean="0"/>
              <a:t>Conclusions</a:t>
            </a:r>
          </a:p>
          <a:p>
            <a:endParaRPr lang="en-US" noProof="0" dirty="0" smtClean="0"/>
          </a:p>
        </p:txBody>
      </p:sp>
    </p:spTree>
    <p:extLst>
      <p:ext uri="{BB962C8B-B14F-4D97-AF65-F5344CB8AC3E}">
        <p14:creationId xmlns:p14="http://schemas.microsoft.com/office/powerpoint/2010/main" val="41348596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Conclusions </a:t>
            </a:r>
            <a:endParaRPr lang="en-US" noProof="0" dirty="0"/>
          </a:p>
        </p:txBody>
      </p:sp>
      <p:sp>
        <p:nvSpPr>
          <p:cNvPr id="3" name="Content Placeholder 2"/>
          <p:cNvSpPr>
            <a:spLocks noGrp="1"/>
          </p:cNvSpPr>
          <p:nvPr>
            <p:ph idx="1"/>
          </p:nvPr>
        </p:nvSpPr>
        <p:spPr>
          <a:xfrm>
            <a:off x="882443" y="2300776"/>
            <a:ext cx="7331694" cy="3185626"/>
          </a:xfrm>
        </p:spPr>
        <p:txBody>
          <a:bodyPr numCol="1">
            <a:normAutofit/>
          </a:bodyPr>
          <a:lstStyle/>
          <a:p>
            <a:r>
              <a:rPr lang="en-US" b="1" dirty="0" smtClean="0"/>
              <a:t>So what?  What did we learn by preforming this reconstruction?</a:t>
            </a:r>
          </a:p>
          <a:p>
            <a:pPr lvl="1"/>
            <a:r>
              <a:rPr lang="en-US" dirty="0" smtClean="0"/>
              <a:t>Road to ruin is paved with good intention and refrigerators; </a:t>
            </a:r>
          </a:p>
          <a:p>
            <a:pPr lvl="1"/>
            <a:r>
              <a:rPr lang="en-US" dirty="0"/>
              <a:t>H</a:t>
            </a:r>
            <a:r>
              <a:rPr lang="en-US" dirty="0" smtClean="0"/>
              <a:t>oning our attention to detail is essential to executing the recipe successfully.  The mysterious addition of nutmeg shows that human memory, action, and planning are completely fallible and sometimes illogical;</a:t>
            </a:r>
          </a:p>
          <a:p>
            <a:pPr lvl="1"/>
            <a:r>
              <a:rPr lang="en-US" dirty="0" smtClean="0"/>
              <a:t>The process to cook a tart involved a rather labor intensive process.  Preparation of the materials needed requires a lot of prior planning and foresight.  </a:t>
            </a:r>
          </a:p>
          <a:p>
            <a:pPr lvl="1"/>
            <a:r>
              <a:rPr lang="en-US" dirty="0" smtClean="0"/>
              <a:t>Cooks of the EME were expected to use a wealth of personal judgment when it came to creating dishes from the literature provided.  Some prior experience or supplemental knowledge was required to adequately complete the task of making a tart.  </a:t>
            </a:r>
          </a:p>
        </p:txBody>
      </p:sp>
    </p:spTree>
    <p:extLst>
      <p:ext uri="{BB962C8B-B14F-4D97-AF65-F5344CB8AC3E}">
        <p14:creationId xmlns:p14="http://schemas.microsoft.com/office/powerpoint/2010/main" val="3013009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9212"/>
          </a:xfrm>
        </p:spPr>
        <p:txBody>
          <a:bodyPr>
            <a:normAutofit fontScale="90000"/>
          </a:bodyPr>
          <a:lstStyle/>
          <a:p>
            <a:r>
              <a:rPr lang="en-US" noProof="0" dirty="0" smtClean="0"/>
              <a:t>Establishing the Purpose and Context</a:t>
            </a:r>
            <a:endParaRPr lang="en-US" noProof="0" dirty="0"/>
          </a:p>
        </p:txBody>
      </p:sp>
      <p:sp>
        <p:nvSpPr>
          <p:cNvPr id="3" name="Content Placeholder 2"/>
          <p:cNvSpPr>
            <a:spLocks noGrp="1"/>
          </p:cNvSpPr>
          <p:nvPr>
            <p:ph idx="1"/>
          </p:nvPr>
        </p:nvSpPr>
        <p:spPr>
          <a:xfrm>
            <a:off x="1371600" y="2182758"/>
            <a:ext cx="6400800" cy="3565056"/>
          </a:xfrm>
        </p:spPr>
        <p:txBody>
          <a:bodyPr>
            <a:normAutofit fontScale="92500"/>
          </a:bodyPr>
          <a:lstStyle/>
          <a:p>
            <a:r>
              <a:rPr lang="en-US" sz="2400" dirty="0" smtClean="0"/>
              <a:t> Purpose of this Experiment:</a:t>
            </a:r>
          </a:p>
          <a:p>
            <a:pPr lvl="1"/>
            <a:r>
              <a:rPr lang="en-US" sz="2000" dirty="0" smtClean="0"/>
              <a:t>Reconstruction of a late 16</a:t>
            </a:r>
            <a:r>
              <a:rPr lang="en-US" sz="2000" baseline="30000" dirty="0" smtClean="0"/>
              <a:t>th</a:t>
            </a:r>
            <a:r>
              <a:rPr lang="en-US" sz="2000" dirty="0" smtClean="0"/>
              <a:t> and early 17</a:t>
            </a:r>
            <a:r>
              <a:rPr lang="en-US" sz="2000" baseline="30000" dirty="0" smtClean="0"/>
              <a:t>th</a:t>
            </a:r>
            <a:r>
              <a:rPr lang="en-US" sz="2000" dirty="0" smtClean="0"/>
              <a:t> century dish; </a:t>
            </a:r>
          </a:p>
          <a:p>
            <a:pPr lvl="1"/>
            <a:r>
              <a:rPr lang="en-US" sz="2000" dirty="0" smtClean="0"/>
              <a:t>understand and experience the challenges of reconstruction exercises; </a:t>
            </a:r>
          </a:p>
          <a:p>
            <a:pPr lvl="1"/>
            <a:r>
              <a:rPr lang="en-US" sz="2000" dirty="0" smtClean="0"/>
              <a:t>develop and refine procedure for conducting reconstructions from historical recipes; and</a:t>
            </a:r>
          </a:p>
          <a:p>
            <a:pPr lvl="1"/>
            <a:r>
              <a:rPr lang="en-US" sz="2000" dirty="0" smtClean="0"/>
              <a:t>Capture tacit knowledge contained in the recipe and other information upon which some conclusions regarding cooking in the early modern era could be formed.</a:t>
            </a:r>
          </a:p>
          <a:p>
            <a:pPr lvl="1"/>
            <a:endParaRPr lang="en-US" sz="2000" dirty="0" smtClean="0"/>
          </a:p>
          <a:p>
            <a:pPr lvl="1"/>
            <a:endParaRPr lang="en-US" sz="2000" dirty="0"/>
          </a:p>
        </p:txBody>
      </p:sp>
    </p:spTree>
    <p:extLst>
      <p:ext uri="{BB962C8B-B14F-4D97-AF65-F5344CB8AC3E}">
        <p14:creationId xmlns:p14="http://schemas.microsoft.com/office/powerpoint/2010/main" val="12027132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9212"/>
          </a:xfrm>
        </p:spPr>
        <p:txBody>
          <a:bodyPr>
            <a:normAutofit fontScale="90000"/>
          </a:bodyPr>
          <a:lstStyle/>
          <a:p>
            <a:r>
              <a:rPr lang="en-US" noProof="0" dirty="0" smtClean="0"/>
              <a:t>Establishing the Purpose and Context</a:t>
            </a:r>
            <a:endParaRPr lang="en-US" noProof="0" dirty="0"/>
          </a:p>
        </p:txBody>
      </p:sp>
      <p:sp>
        <p:nvSpPr>
          <p:cNvPr id="3" name="Content Placeholder 2"/>
          <p:cNvSpPr>
            <a:spLocks noGrp="1"/>
          </p:cNvSpPr>
          <p:nvPr>
            <p:ph idx="1"/>
          </p:nvPr>
        </p:nvSpPr>
        <p:spPr>
          <a:xfrm>
            <a:off x="1371600" y="2218309"/>
            <a:ext cx="6400800" cy="3447039"/>
          </a:xfrm>
        </p:spPr>
        <p:txBody>
          <a:bodyPr>
            <a:normAutofit fontScale="92500"/>
          </a:bodyPr>
          <a:lstStyle/>
          <a:p>
            <a:r>
              <a:rPr lang="en-US" dirty="0" smtClean="0"/>
              <a:t> Thomas Dawson (Author)</a:t>
            </a:r>
          </a:p>
          <a:p>
            <a:pPr lvl="1"/>
            <a:r>
              <a:rPr lang="en-US" dirty="0" smtClean="0"/>
              <a:t>No information on him in the Oxford Dictionary of National Biography; genealogical search indicates that a Thomas Dawson was born in 1580 in </a:t>
            </a:r>
            <a:r>
              <a:rPr lang="en-US" dirty="0" err="1" smtClean="0"/>
              <a:t>Cottingham</a:t>
            </a:r>
            <a:r>
              <a:rPr lang="en-US" dirty="0" smtClean="0"/>
              <a:t>, Yorkshire, England and died in 1620.  No corroborating evidence if this is the same person, however the death dates match.  </a:t>
            </a:r>
          </a:p>
          <a:p>
            <a:pPr lvl="1"/>
            <a:r>
              <a:rPr lang="en-US" dirty="0" smtClean="0"/>
              <a:t>Possible reasons for writing this book:</a:t>
            </a:r>
          </a:p>
          <a:p>
            <a:pPr lvl="2"/>
            <a:r>
              <a:rPr lang="en-US" dirty="0" smtClean="0"/>
              <a:t>wanted to profit from the exploitation of an untapped market among married women for cookbooks; </a:t>
            </a:r>
          </a:p>
          <a:p>
            <a:pPr lvl="2"/>
            <a:r>
              <a:rPr lang="en-US" dirty="0" smtClean="0"/>
              <a:t>wanted to cultivate his image; or </a:t>
            </a:r>
          </a:p>
          <a:p>
            <a:pPr lvl="2"/>
            <a:r>
              <a:rPr lang="en-US" dirty="0" smtClean="0"/>
              <a:t>had ideas about the role of cookery in marriage that he wanted to promote.  </a:t>
            </a:r>
          </a:p>
          <a:p>
            <a:pPr lvl="1"/>
            <a:r>
              <a:rPr lang="en-US" dirty="0"/>
              <a:t>This book was reprinted in 1596 and in 1610. He also wrote another part to </a:t>
            </a:r>
            <a:r>
              <a:rPr lang="en-US" dirty="0" smtClean="0"/>
              <a:t>‘the </a:t>
            </a:r>
            <a:r>
              <a:rPr lang="en-US" dirty="0"/>
              <a:t>good </a:t>
            </a:r>
            <a:r>
              <a:rPr lang="en-US" dirty="0" smtClean="0"/>
              <a:t>housewives’ </a:t>
            </a:r>
            <a:r>
              <a:rPr lang="en-US" dirty="0"/>
              <a:t>in 1597 and </a:t>
            </a:r>
            <a:r>
              <a:rPr lang="en-US" dirty="0" smtClean="0"/>
              <a:t>‘A </a:t>
            </a:r>
            <a:r>
              <a:rPr lang="en-US" dirty="0"/>
              <a:t>book of </a:t>
            </a:r>
            <a:r>
              <a:rPr lang="en-US" dirty="0" smtClean="0"/>
              <a:t>Cookery’ </a:t>
            </a:r>
            <a:r>
              <a:rPr lang="en-US" dirty="0"/>
              <a:t>which was published in 1620 and reprinted in 1629 and 1650.</a:t>
            </a:r>
          </a:p>
        </p:txBody>
      </p:sp>
    </p:spTree>
    <p:extLst>
      <p:ext uri="{BB962C8B-B14F-4D97-AF65-F5344CB8AC3E}">
        <p14:creationId xmlns:p14="http://schemas.microsoft.com/office/powerpoint/2010/main" val="5036273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0966"/>
          </a:xfrm>
        </p:spPr>
        <p:txBody>
          <a:bodyPr>
            <a:normAutofit fontScale="90000"/>
          </a:bodyPr>
          <a:lstStyle/>
          <a:p>
            <a:r>
              <a:rPr lang="en-US" noProof="0" smtClean="0"/>
              <a:t>Considering the Recipe and Ingredients</a:t>
            </a:r>
            <a:endParaRPr lang="en-US" noProof="0"/>
          </a:p>
        </p:txBody>
      </p:sp>
      <p:sp>
        <p:nvSpPr>
          <p:cNvPr id="3" name="Content Placeholder 2"/>
          <p:cNvSpPr>
            <a:spLocks noGrp="1"/>
          </p:cNvSpPr>
          <p:nvPr>
            <p:ph idx="1"/>
          </p:nvPr>
        </p:nvSpPr>
        <p:spPr>
          <a:xfrm>
            <a:off x="907183" y="2368374"/>
            <a:ext cx="7471895" cy="3544370"/>
          </a:xfrm>
        </p:spPr>
        <p:txBody>
          <a:bodyPr>
            <a:normAutofit lnSpcReduction="10000"/>
          </a:bodyPr>
          <a:lstStyle/>
          <a:p>
            <a:pPr indent="0">
              <a:lnSpc>
                <a:spcPct val="100000"/>
              </a:lnSpc>
              <a:buNone/>
            </a:pPr>
            <a:r>
              <a:rPr lang="en-US" dirty="0"/>
              <a:t> </a:t>
            </a:r>
            <a:r>
              <a:rPr lang="en-US" dirty="0" smtClean="0"/>
              <a:t>        To make a Tart of </a:t>
            </a:r>
            <a:r>
              <a:rPr lang="en-US" dirty="0" err="1" smtClean="0"/>
              <a:t>Hippes</a:t>
            </a:r>
            <a:endParaRPr lang="en-US" dirty="0" smtClean="0"/>
          </a:p>
          <a:p>
            <a:pPr indent="0">
              <a:lnSpc>
                <a:spcPct val="100000"/>
              </a:lnSpc>
              <a:buNone/>
            </a:pPr>
            <a:r>
              <a:rPr lang="en-US" dirty="0" smtClean="0"/>
              <a:t>Take </a:t>
            </a:r>
            <a:r>
              <a:rPr lang="en-US" dirty="0" err="1" smtClean="0"/>
              <a:t>hippes</a:t>
            </a:r>
            <a:r>
              <a:rPr lang="en-US" dirty="0" smtClean="0"/>
              <a:t> and cut them, and take the</a:t>
            </a:r>
          </a:p>
          <a:p>
            <a:pPr indent="0">
              <a:lnSpc>
                <a:spcPct val="100000"/>
              </a:lnSpc>
              <a:buNone/>
            </a:pPr>
            <a:r>
              <a:rPr lang="en-US" dirty="0" err="1" smtClean="0"/>
              <a:t>Seedes</a:t>
            </a:r>
            <a:r>
              <a:rPr lang="en-US" dirty="0" smtClean="0"/>
              <a:t> out</a:t>
            </a:r>
            <a:r>
              <a:rPr lang="en-US" dirty="0" smtClean="0"/>
              <a:t>, and wash them </a:t>
            </a:r>
            <a:r>
              <a:rPr lang="en-US" dirty="0" err="1" smtClean="0"/>
              <a:t>verie</a:t>
            </a:r>
            <a:r>
              <a:rPr lang="en-US" dirty="0" smtClean="0"/>
              <a:t> </a:t>
            </a:r>
            <a:r>
              <a:rPr lang="en-US" dirty="0" err="1" smtClean="0"/>
              <a:t>cleane</a:t>
            </a:r>
            <a:r>
              <a:rPr lang="en-US" dirty="0" smtClean="0"/>
              <a:t>,</a:t>
            </a:r>
          </a:p>
          <a:p>
            <a:pPr indent="0">
              <a:lnSpc>
                <a:spcPct val="100000"/>
              </a:lnSpc>
              <a:buNone/>
            </a:pPr>
            <a:r>
              <a:rPr lang="en-US" dirty="0" smtClean="0"/>
              <a:t>and put them into your </a:t>
            </a:r>
            <a:r>
              <a:rPr lang="en-US" dirty="0" err="1" smtClean="0"/>
              <a:t>Tarte</a:t>
            </a:r>
            <a:r>
              <a:rPr lang="en-US" dirty="0" smtClean="0"/>
              <a:t>, and season</a:t>
            </a:r>
          </a:p>
          <a:p>
            <a:pPr indent="0">
              <a:lnSpc>
                <a:spcPct val="100000"/>
              </a:lnSpc>
              <a:buNone/>
            </a:pPr>
            <a:r>
              <a:rPr lang="en-US" dirty="0" smtClean="0"/>
              <a:t>them with </a:t>
            </a:r>
            <a:r>
              <a:rPr lang="en-US" dirty="0" err="1" smtClean="0"/>
              <a:t>suger</a:t>
            </a:r>
            <a:r>
              <a:rPr lang="en-US" dirty="0" smtClean="0"/>
              <a:t>, </a:t>
            </a:r>
            <a:r>
              <a:rPr lang="en-US" dirty="0" err="1" smtClean="0"/>
              <a:t>sinamon</a:t>
            </a:r>
            <a:r>
              <a:rPr lang="en-US" dirty="0" smtClean="0"/>
              <a:t> and ginger.</a:t>
            </a:r>
          </a:p>
          <a:p>
            <a:pPr indent="0">
              <a:lnSpc>
                <a:spcPct val="100000"/>
              </a:lnSpc>
              <a:buNone/>
            </a:pPr>
            <a:r>
              <a:rPr lang="en-US" dirty="0" smtClean="0"/>
              <a:t>So you must p[r]</a:t>
            </a:r>
            <a:r>
              <a:rPr lang="en-US" dirty="0" err="1" smtClean="0"/>
              <a:t>eserve</a:t>
            </a:r>
            <a:r>
              <a:rPr lang="en-US" dirty="0" smtClean="0"/>
              <a:t> them with </a:t>
            </a:r>
            <a:r>
              <a:rPr lang="en-US" dirty="0" err="1" smtClean="0"/>
              <a:t>suger</a:t>
            </a:r>
            <a:r>
              <a:rPr lang="en-US" dirty="0" smtClean="0"/>
              <a:t>,</a:t>
            </a:r>
          </a:p>
          <a:p>
            <a:pPr indent="0">
              <a:lnSpc>
                <a:spcPct val="100000"/>
              </a:lnSpc>
              <a:buNone/>
            </a:pPr>
            <a:r>
              <a:rPr lang="en-US" dirty="0" err="1" smtClean="0"/>
              <a:t>Sinamom</a:t>
            </a:r>
            <a:r>
              <a:rPr lang="en-US" dirty="0" smtClean="0"/>
              <a:t> and ginger, and put them into a </a:t>
            </a:r>
          </a:p>
          <a:p>
            <a:pPr indent="0">
              <a:lnSpc>
                <a:spcPct val="100000"/>
              </a:lnSpc>
              <a:buNone/>
            </a:pPr>
            <a:r>
              <a:rPr lang="en-US" dirty="0" err="1" smtClean="0"/>
              <a:t>gellipot</a:t>
            </a:r>
            <a:r>
              <a:rPr lang="en-US" dirty="0" smtClean="0"/>
              <a:t> close.</a:t>
            </a:r>
          </a:p>
          <a:p>
            <a:pPr indent="0">
              <a:lnSpc>
                <a:spcPct val="100000"/>
              </a:lnSpc>
              <a:buNone/>
            </a:pPr>
            <a:endParaRPr lang="de-DE" dirty="0"/>
          </a:p>
          <a:p>
            <a:pPr indent="0">
              <a:lnSpc>
                <a:spcPct val="100000"/>
              </a:lnSpc>
              <a:buNone/>
            </a:pPr>
            <a:r>
              <a:rPr lang="de-DE" dirty="0" smtClean="0"/>
              <a:t>Thomas </a:t>
            </a:r>
            <a:r>
              <a:rPr lang="de-DE" dirty="0"/>
              <a:t>Dawson, </a:t>
            </a:r>
            <a:r>
              <a:rPr lang="de-DE" i="1" dirty="0"/>
              <a:t>The </a:t>
            </a:r>
            <a:r>
              <a:rPr lang="de-DE" i="1" dirty="0" err="1"/>
              <a:t>good</a:t>
            </a:r>
            <a:r>
              <a:rPr lang="de-DE" i="1" dirty="0"/>
              <a:t> </a:t>
            </a:r>
            <a:r>
              <a:rPr lang="de-DE" i="1" dirty="0" err="1"/>
              <a:t>husvvifes</a:t>
            </a:r>
            <a:r>
              <a:rPr lang="de-DE" i="1" dirty="0"/>
              <a:t> </a:t>
            </a:r>
            <a:r>
              <a:rPr lang="de-DE" i="1" dirty="0" err="1"/>
              <a:t>ievvell</a:t>
            </a:r>
            <a:r>
              <a:rPr lang="de-DE" i="1" dirty="0"/>
              <a:t> </a:t>
            </a:r>
            <a:r>
              <a:rPr lang="de-DE" i="1" dirty="0" err="1"/>
              <a:t>VVherein</a:t>
            </a:r>
            <a:r>
              <a:rPr lang="de-DE" i="1" dirty="0"/>
              <a:t> </a:t>
            </a:r>
            <a:r>
              <a:rPr lang="de-DE" i="1" dirty="0" err="1"/>
              <a:t>is</a:t>
            </a:r>
            <a:r>
              <a:rPr lang="de-DE" i="1" dirty="0"/>
              <a:t> </a:t>
            </a:r>
            <a:r>
              <a:rPr lang="de-DE" i="1" dirty="0" err="1"/>
              <a:t>to</a:t>
            </a:r>
            <a:r>
              <a:rPr lang="de-DE" i="1" dirty="0"/>
              <a:t> </a:t>
            </a:r>
            <a:r>
              <a:rPr lang="de-DE" i="1" dirty="0" err="1"/>
              <a:t>be</a:t>
            </a:r>
            <a:r>
              <a:rPr lang="de-DE" i="1" dirty="0"/>
              <a:t> </a:t>
            </a:r>
            <a:r>
              <a:rPr lang="de-DE" i="1" dirty="0" err="1"/>
              <a:t>found</a:t>
            </a:r>
            <a:r>
              <a:rPr lang="de-DE" i="1" dirty="0"/>
              <a:t> </a:t>
            </a:r>
            <a:r>
              <a:rPr lang="de-DE" i="1" dirty="0" err="1"/>
              <a:t>most</a:t>
            </a:r>
            <a:r>
              <a:rPr lang="de-DE" i="1" dirty="0"/>
              <a:t> </a:t>
            </a:r>
            <a:r>
              <a:rPr lang="de-DE" i="1" dirty="0" err="1"/>
              <a:t>excellent</a:t>
            </a:r>
            <a:r>
              <a:rPr lang="de-DE" i="1" dirty="0"/>
              <a:t> </a:t>
            </a:r>
            <a:r>
              <a:rPr lang="de-DE" i="1" dirty="0" err="1"/>
              <a:t>and</a:t>
            </a:r>
            <a:r>
              <a:rPr lang="de-DE" i="1" dirty="0"/>
              <a:t> rare </a:t>
            </a:r>
            <a:r>
              <a:rPr lang="de-DE" i="1" dirty="0" err="1"/>
              <a:t>deuises</a:t>
            </a:r>
            <a:r>
              <a:rPr lang="de-DE" i="1" dirty="0"/>
              <a:t> </a:t>
            </a:r>
            <a:r>
              <a:rPr lang="de-DE" i="1" dirty="0" err="1"/>
              <a:t>for</a:t>
            </a:r>
            <a:r>
              <a:rPr lang="de-DE" i="1" dirty="0"/>
              <a:t> </a:t>
            </a:r>
            <a:r>
              <a:rPr lang="de-DE" i="1" dirty="0" err="1"/>
              <a:t>conceits</a:t>
            </a:r>
            <a:r>
              <a:rPr lang="de-DE" i="1" dirty="0"/>
              <a:t> in </a:t>
            </a:r>
            <a:r>
              <a:rPr lang="de-DE" i="1" dirty="0" err="1"/>
              <a:t>cookerie</a:t>
            </a:r>
            <a:r>
              <a:rPr lang="de-DE" dirty="0"/>
              <a:t> … (London, 1587</a:t>
            </a:r>
            <a:r>
              <a:rPr lang="de-DE" dirty="0" smtClean="0"/>
              <a:t>), p. 18.</a:t>
            </a:r>
            <a:endParaRPr lang="en-US" dirty="0" smtClean="0"/>
          </a:p>
        </p:txBody>
      </p:sp>
      <p:pic>
        <p:nvPicPr>
          <p:cNvPr id="4" name="Picture 3"/>
          <p:cNvPicPr>
            <a:picLocks noChangeAspect="1"/>
          </p:cNvPicPr>
          <p:nvPr/>
        </p:nvPicPr>
        <p:blipFill>
          <a:blip r:embed="rId3"/>
          <a:stretch>
            <a:fillRect/>
          </a:stretch>
        </p:blipFill>
        <p:spPr>
          <a:xfrm>
            <a:off x="4882297" y="2747713"/>
            <a:ext cx="3125661" cy="1879693"/>
          </a:xfrm>
          <a:prstGeom prst="rect">
            <a:avLst/>
          </a:prstGeom>
        </p:spPr>
      </p:pic>
    </p:spTree>
    <p:extLst>
      <p:ext uri="{BB962C8B-B14F-4D97-AF65-F5344CB8AC3E}">
        <p14:creationId xmlns:p14="http://schemas.microsoft.com/office/powerpoint/2010/main" val="36065664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0966"/>
          </a:xfrm>
        </p:spPr>
        <p:txBody>
          <a:bodyPr>
            <a:normAutofit fontScale="90000"/>
          </a:bodyPr>
          <a:lstStyle/>
          <a:p>
            <a:r>
              <a:rPr lang="en-US" noProof="0" smtClean="0"/>
              <a:t>Considering the Recipe and Ingredients</a:t>
            </a:r>
            <a:endParaRPr lang="en-US" noProof="0"/>
          </a:p>
        </p:txBody>
      </p:sp>
      <p:pic>
        <p:nvPicPr>
          <p:cNvPr id="5" name="Content Placeholder 4"/>
          <p:cNvPicPr>
            <a:picLocks noGrp="1" noChangeAspect="1"/>
          </p:cNvPicPr>
          <p:nvPr>
            <p:ph idx="1"/>
          </p:nvPr>
        </p:nvPicPr>
        <p:blipFill rotWithShape="1">
          <a:blip r:embed="rId3"/>
          <a:srcRect l="4204" t="7253" r="5073" b="3272"/>
          <a:stretch/>
        </p:blipFill>
        <p:spPr>
          <a:xfrm>
            <a:off x="2482387" y="2413065"/>
            <a:ext cx="4049337" cy="2536803"/>
          </a:xfrm>
        </p:spPr>
      </p:pic>
      <p:sp>
        <p:nvSpPr>
          <p:cNvPr id="10" name="TextBox 9"/>
          <p:cNvSpPr txBox="1"/>
          <p:nvPr/>
        </p:nvSpPr>
        <p:spPr>
          <a:xfrm>
            <a:off x="2361254" y="5091615"/>
            <a:ext cx="4483859" cy="369332"/>
          </a:xfrm>
          <a:prstGeom prst="rect">
            <a:avLst/>
          </a:prstGeom>
          <a:noFill/>
        </p:spPr>
        <p:txBody>
          <a:bodyPr wrap="square" rtlCol="0">
            <a:spAutoFit/>
          </a:bodyPr>
          <a:lstStyle/>
          <a:p>
            <a:r>
              <a:rPr lang="en-US" dirty="0" smtClean="0"/>
              <a:t>Sir Hugh Plat. </a:t>
            </a:r>
            <a:r>
              <a:rPr lang="en-US" i="1" dirty="0" smtClean="0"/>
              <a:t>Delights for Ladies. </a:t>
            </a:r>
            <a:r>
              <a:rPr lang="en-US" dirty="0" smtClean="0"/>
              <a:t>(London, 1602).  </a:t>
            </a:r>
            <a:endParaRPr lang="en-US" dirty="0"/>
          </a:p>
        </p:txBody>
      </p:sp>
    </p:spTree>
    <p:extLst>
      <p:ext uri="{BB962C8B-B14F-4D97-AF65-F5344CB8AC3E}">
        <p14:creationId xmlns:p14="http://schemas.microsoft.com/office/powerpoint/2010/main" val="6287394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0966"/>
          </a:xfrm>
        </p:spPr>
        <p:txBody>
          <a:bodyPr>
            <a:normAutofit fontScale="90000"/>
          </a:bodyPr>
          <a:lstStyle/>
          <a:p>
            <a:r>
              <a:rPr lang="en-US" noProof="0" smtClean="0"/>
              <a:t>Considering the Recipe and Ingredients</a:t>
            </a:r>
            <a:endParaRPr lang="en-US" noProof="0"/>
          </a:p>
        </p:txBody>
      </p:sp>
      <p:sp>
        <p:nvSpPr>
          <p:cNvPr id="3" name="Content Placeholder 2"/>
          <p:cNvSpPr>
            <a:spLocks noGrp="1"/>
          </p:cNvSpPr>
          <p:nvPr>
            <p:ph idx="1"/>
          </p:nvPr>
        </p:nvSpPr>
        <p:spPr>
          <a:xfrm>
            <a:off x="907183" y="2368374"/>
            <a:ext cx="7471895" cy="3544370"/>
          </a:xfrm>
        </p:spPr>
        <p:txBody>
          <a:bodyPr>
            <a:normAutofit/>
          </a:bodyPr>
          <a:lstStyle/>
          <a:p>
            <a:pPr marL="285750" indent="-285750">
              <a:lnSpc>
                <a:spcPct val="100000"/>
              </a:lnSpc>
            </a:pPr>
            <a:r>
              <a:rPr lang="en-US" dirty="0" smtClean="0"/>
              <a:t>Confirming Terminology and Phrasing:</a:t>
            </a:r>
          </a:p>
          <a:p>
            <a:pPr marL="1028700" lvl="1" indent="-285750"/>
            <a:r>
              <a:rPr lang="en-US" dirty="0" smtClean="0"/>
              <a:t>‘</a:t>
            </a:r>
            <a:r>
              <a:rPr lang="en-US" dirty="0" err="1" smtClean="0"/>
              <a:t>Hippes</a:t>
            </a:r>
            <a:r>
              <a:rPr lang="en-US" dirty="0" smtClean="0"/>
              <a:t>’:</a:t>
            </a:r>
          </a:p>
          <a:p>
            <a:pPr marL="1428750" lvl="2" indent="-285750"/>
            <a:r>
              <a:rPr lang="en-US" dirty="0"/>
              <a:t>d</a:t>
            </a:r>
            <a:r>
              <a:rPr lang="en-US" dirty="0" smtClean="0"/>
              <a:t>efined as the fruit of a rose, today known as rosehips;</a:t>
            </a:r>
          </a:p>
          <a:p>
            <a:pPr marL="1028700" lvl="1" indent="-285750"/>
            <a:r>
              <a:rPr lang="en-US" dirty="0" smtClean="0"/>
              <a:t>‘put </a:t>
            </a:r>
            <a:r>
              <a:rPr lang="en-US" dirty="0"/>
              <a:t>them into your </a:t>
            </a:r>
            <a:r>
              <a:rPr lang="en-US" dirty="0" err="1" smtClean="0"/>
              <a:t>Tarte</a:t>
            </a:r>
            <a:r>
              <a:rPr lang="en-US" dirty="0" smtClean="0"/>
              <a:t>’:</a:t>
            </a:r>
          </a:p>
          <a:p>
            <a:pPr marL="1428750" lvl="2" indent="-285750"/>
            <a:r>
              <a:rPr lang="en-US" dirty="0" smtClean="0"/>
              <a:t>‘into’ could indicate an enclosed tart (like a pie) or an open faced tart; </a:t>
            </a:r>
          </a:p>
          <a:p>
            <a:pPr marL="1428750" lvl="2" indent="-285750"/>
            <a:r>
              <a:rPr lang="en-US" dirty="0" smtClean="0"/>
              <a:t>we decided, based on the excess of dough and the two versions of tarts that we had been seeing, to attempt both versions;</a:t>
            </a:r>
          </a:p>
          <a:p>
            <a:pPr marL="1028700" lvl="1" indent="-285750"/>
            <a:r>
              <a:rPr lang="en-US" dirty="0"/>
              <a:t>‘cut them, and take </a:t>
            </a:r>
            <a:r>
              <a:rPr lang="en-US" dirty="0" smtClean="0"/>
              <a:t>the </a:t>
            </a:r>
            <a:r>
              <a:rPr lang="en-US" dirty="0" err="1" smtClean="0"/>
              <a:t>Seedes</a:t>
            </a:r>
            <a:r>
              <a:rPr lang="en-US" dirty="0" smtClean="0"/>
              <a:t> out</a:t>
            </a:r>
            <a:r>
              <a:rPr lang="en-US" dirty="0"/>
              <a:t>, and wash them </a:t>
            </a:r>
            <a:r>
              <a:rPr lang="en-US" dirty="0" err="1"/>
              <a:t>verie</a:t>
            </a:r>
            <a:r>
              <a:rPr lang="en-US" dirty="0"/>
              <a:t> </a:t>
            </a:r>
            <a:r>
              <a:rPr lang="en-US" dirty="0" err="1" smtClean="0"/>
              <a:t>cleane</a:t>
            </a:r>
            <a:r>
              <a:rPr lang="en-US" dirty="0" smtClean="0"/>
              <a:t>’</a:t>
            </a:r>
          </a:p>
          <a:p>
            <a:pPr marL="1428750" lvl="2" indent="-285750"/>
            <a:r>
              <a:rPr lang="en-US" dirty="0"/>
              <a:t>i</a:t>
            </a:r>
            <a:r>
              <a:rPr lang="en-US" dirty="0" smtClean="0"/>
              <a:t>ndicates that the hips are freshly picked </a:t>
            </a:r>
          </a:p>
          <a:p>
            <a:pPr marL="1028700" lvl="1" indent="-285750"/>
            <a:r>
              <a:rPr lang="en-US" dirty="0" smtClean="0"/>
              <a:t>‘and put them into a </a:t>
            </a:r>
            <a:r>
              <a:rPr lang="en-US" dirty="0" err="1" smtClean="0"/>
              <a:t>gellipot</a:t>
            </a:r>
            <a:r>
              <a:rPr lang="en-US" dirty="0" smtClean="0"/>
              <a:t> close’</a:t>
            </a:r>
          </a:p>
          <a:p>
            <a:pPr marL="1428750" lvl="2" indent="-285750"/>
            <a:r>
              <a:rPr lang="en-US" dirty="0" smtClean="0"/>
              <a:t>what constitutes ‘them’ in this phrase?; decided upon ‘them’ being the left over rosehips themselves that had been seasoned.  </a:t>
            </a:r>
          </a:p>
        </p:txBody>
      </p:sp>
    </p:spTree>
    <p:extLst>
      <p:ext uri="{BB962C8B-B14F-4D97-AF65-F5344CB8AC3E}">
        <p14:creationId xmlns:p14="http://schemas.microsoft.com/office/powerpoint/2010/main" val="27976100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0966"/>
          </a:xfrm>
        </p:spPr>
        <p:txBody>
          <a:bodyPr>
            <a:normAutofit fontScale="90000"/>
          </a:bodyPr>
          <a:lstStyle/>
          <a:p>
            <a:r>
              <a:rPr lang="en-US" noProof="0" smtClean="0"/>
              <a:t>Considering the Recipe and Ingredients</a:t>
            </a:r>
            <a:endParaRPr lang="en-US" noProof="0"/>
          </a:p>
        </p:txBody>
      </p:sp>
      <p:sp>
        <p:nvSpPr>
          <p:cNvPr id="3" name="Content Placeholder 2"/>
          <p:cNvSpPr>
            <a:spLocks noGrp="1"/>
          </p:cNvSpPr>
          <p:nvPr>
            <p:ph idx="1"/>
          </p:nvPr>
        </p:nvSpPr>
        <p:spPr>
          <a:xfrm>
            <a:off x="618534" y="2084684"/>
            <a:ext cx="3472040" cy="3305222"/>
          </a:xfrm>
        </p:spPr>
        <p:txBody>
          <a:bodyPr>
            <a:noAutofit/>
          </a:bodyPr>
          <a:lstStyle/>
          <a:p>
            <a:pPr marL="285750" indent="-285750">
              <a:lnSpc>
                <a:spcPct val="100000"/>
              </a:lnSpc>
            </a:pPr>
            <a:r>
              <a:rPr lang="en-US" dirty="0" smtClean="0"/>
              <a:t>Ingredients:</a:t>
            </a:r>
          </a:p>
          <a:p>
            <a:pPr marL="1028700" lvl="1" indent="-285750"/>
            <a:r>
              <a:rPr lang="en-US" dirty="0" err="1" smtClean="0"/>
              <a:t>Hippes</a:t>
            </a:r>
            <a:r>
              <a:rPr lang="en-US" dirty="0" smtClean="0"/>
              <a:t> (or Rosehips):</a:t>
            </a:r>
          </a:p>
          <a:p>
            <a:pPr marL="1428750" lvl="2" indent="-285750"/>
            <a:r>
              <a:rPr lang="en-US" dirty="0" smtClean="0"/>
              <a:t>The search for ‘fresh’ rosehips proved difficult.  The fresh ones we were able to obtain would arrive to late.  The only hips that we could obtain in time were dried and came from Chile.   These were ‘reconstituted as best we could by slowly adding</a:t>
            </a:r>
            <a:r>
              <a:rPr lang="en-US" baseline="0" dirty="0" smtClean="0"/>
              <a:t> hot water until they obtained the proper consistency, as far as we could judge it.</a:t>
            </a:r>
            <a:endParaRPr lang="en-US" dirty="0" smtClean="0"/>
          </a:p>
        </p:txBody>
      </p:sp>
      <p:pic>
        <p:nvPicPr>
          <p:cNvPr id="5" name="Picture 4" descr="20140908_131417.jpg"/>
          <p:cNvPicPr>
            <a:picLocks noChangeAspect="1"/>
          </p:cNvPicPr>
          <p:nvPr/>
        </p:nvPicPr>
        <p:blipFill rotWithShape="1">
          <a:blip r:embed="rId3" cstate="print">
            <a:extLst>
              <a:ext uri="{28A0092B-C50C-407E-A947-70E740481C1C}">
                <a14:useLocalDpi xmlns:a14="http://schemas.microsoft.com/office/drawing/2010/main" val="0"/>
              </a:ext>
            </a:extLst>
          </a:blip>
          <a:srcRect l="35501" t="7612" r="15811" b="14408"/>
          <a:stretch/>
        </p:blipFill>
        <p:spPr>
          <a:xfrm rot="5400000">
            <a:off x="4252026" y="2294089"/>
            <a:ext cx="1995654" cy="1797873"/>
          </a:xfrm>
          <a:prstGeom prst="rect">
            <a:avLst/>
          </a:prstGeom>
        </p:spPr>
      </p:pic>
      <p:pic>
        <p:nvPicPr>
          <p:cNvPr id="6" name="Picture 5" descr="20140908_131435.jpg"/>
          <p:cNvPicPr>
            <a:picLocks noChangeAspect="1"/>
          </p:cNvPicPr>
          <p:nvPr/>
        </p:nvPicPr>
        <p:blipFill rotWithShape="1">
          <a:blip r:embed="rId4" cstate="print">
            <a:extLst>
              <a:ext uri="{28A0092B-C50C-407E-A947-70E740481C1C}">
                <a14:useLocalDpi xmlns:a14="http://schemas.microsoft.com/office/drawing/2010/main" val="0"/>
              </a:ext>
            </a:extLst>
          </a:blip>
          <a:srcRect l="41634" t="26170" r="33566" b="27652"/>
          <a:stretch/>
        </p:blipFill>
        <p:spPr>
          <a:xfrm rot="5400000">
            <a:off x="6349559" y="2331473"/>
            <a:ext cx="1558590" cy="1632392"/>
          </a:xfrm>
          <a:prstGeom prst="rect">
            <a:avLst/>
          </a:prstGeom>
        </p:spPr>
      </p:pic>
      <p:pic>
        <p:nvPicPr>
          <p:cNvPr id="7" name="Picture 6" descr="20140906_155436.jpg"/>
          <p:cNvPicPr>
            <a:picLocks noChangeAspect="1"/>
          </p:cNvPicPr>
          <p:nvPr/>
        </p:nvPicPr>
        <p:blipFill rotWithShape="1">
          <a:blip r:embed="rId5" cstate="print">
            <a:extLst>
              <a:ext uri="{28A0092B-C50C-407E-A947-70E740481C1C}">
                <a14:useLocalDpi xmlns:a14="http://schemas.microsoft.com/office/drawing/2010/main" val="0"/>
              </a:ext>
            </a:extLst>
          </a:blip>
          <a:srcRect l="43077" t="8692" r="23826" b="15626"/>
          <a:stretch/>
        </p:blipFill>
        <p:spPr>
          <a:xfrm rot="5400000">
            <a:off x="6564069" y="3792922"/>
            <a:ext cx="1756890" cy="2259713"/>
          </a:xfrm>
          <a:prstGeom prst="rect">
            <a:avLst/>
          </a:prstGeom>
        </p:spPr>
      </p:pic>
      <p:pic>
        <p:nvPicPr>
          <p:cNvPr id="8" name="Picture 7" descr="20140908_131612.jpg"/>
          <p:cNvPicPr>
            <a:picLocks noChangeAspect="1"/>
          </p:cNvPicPr>
          <p:nvPr/>
        </p:nvPicPr>
        <p:blipFill rotWithShape="1">
          <a:blip r:embed="rId6" cstate="print">
            <a:extLst>
              <a:ext uri="{28A0092B-C50C-407E-A947-70E740481C1C}">
                <a14:useLocalDpi xmlns:a14="http://schemas.microsoft.com/office/drawing/2010/main" val="0"/>
              </a:ext>
            </a:extLst>
          </a:blip>
          <a:srcRect l="23146" r="13905"/>
          <a:stretch/>
        </p:blipFill>
        <p:spPr>
          <a:xfrm rot="5400000">
            <a:off x="4064133" y="4413592"/>
            <a:ext cx="2201816" cy="1967498"/>
          </a:xfrm>
          <a:prstGeom prst="rect">
            <a:avLst/>
          </a:prstGeom>
        </p:spPr>
      </p:pic>
    </p:spTree>
    <p:extLst>
      <p:ext uri="{BB962C8B-B14F-4D97-AF65-F5344CB8AC3E}">
        <p14:creationId xmlns:p14="http://schemas.microsoft.com/office/powerpoint/2010/main" val="38199164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95400"/>
            <a:ext cx="6400800" cy="790966"/>
          </a:xfrm>
        </p:spPr>
        <p:txBody>
          <a:bodyPr>
            <a:normAutofit fontScale="90000"/>
          </a:bodyPr>
          <a:lstStyle/>
          <a:p>
            <a:r>
              <a:rPr lang="en-US" noProof="0" smtClean="0"/>
              <a:t>Considering the Recipe and Ingredients</a:t>
            </a:r>
            <a:endParaRPr lang="en-US" noProof="0"/>
          </a:p>
        </p:txBody>
      </p:sp>
      <p:sp>
        <p:nvSpPr>
          <p:cNvPr id="3" name="Content Placeholder 2"/>
          <p:cNvSpPr>
            <a:spLocks noGrp="1"/>
          </p:cNvSpPr>
          <p:nvPr>
            <p:ph idx="1"/>
          </p:nvPr>
        </p:nvSpPr>
        <p:spPr>
          <a:xfrm>
            <a:off x="882441" y="2084684"/>
            <a:ext cx="4577155" cy="3630144"/>
          </a:xfrm>
        </p:spPr>
        <p:txBody>
          <a:bodyPr>
            <a:normAutofit fontScale="92500" lnSpcReduction="20000"/>
          </a:bodyPr>
          <a:lstStyle/>
          <a:p>
            <a:pPr marL="285750" indent="-285750"/>
            <a:r>
              <a:rPr lang="en-US" sz="2200" dirty="0" smtClean="0"/>
              <a:t>Ingredients (cont.)</a:t>
            </a:r>
          </a:p>
          <a:p>
            <a:pPr marL="1028700" lvl="1" indent="-285750"/>
            <a:r>
              <a:rPr lang="en-US" sz="2000" dirty="0" smtClean="0"/>
              <a:t>Flour:</a:t>
            </a:r>
          </a:p>
          <a:p>
            <a:pPr marL="1428750" lvl="2" indent="-285750"/>
            <a:r>
              <a:rPr lang="en-US" sz="1800" dirty="0" smtClean="0"/>
              <a:t>100% wheat germ, finely stone-milled flour from an independent local farm;</a:t>
            </a:r>
          </a:p>
          <a:p>
            <a:pPr marL="1028700" lvl="1" indent="-285750"/>
            <a:r>
              <a:rPr lang="en-US" sz="2000" dirty="0" smtClean="0"/>
              <a:t>Eggs</a:t>
            </a:r>
          </a:p>
          <a:p>
            <a:pPr marL="1428750" lvl="2" indent="-285750"/>
            <a:r>
              <a:rPr lang="en-US" sz="1800" dirty="0" smtClean="0"/>
              <a:t>Local organic cage-free;</a:t>
            </a:r>
          </a:p>
          <a:p>
            <a:pPr marL="1028700" lvl="1" indent="-285750"/>
            <a:r>
              <a:rPr lang="en-US" sz="2000" dirty="0" smtClean="0"/>
              <a:t>Butter</a:t>
            </a:r>
          </a:p>
          <a:p>
            <a:pPr marL="1428750" lvl="2" indent="-285750"/>
            <a:r>
              <a:rPr lang="en-US" sz="1800" dirty="0" smtClean="0"/>
              <a:t>organic salted butter.</a:t>
            </a:r>
          </a:p>
          <a:p>
            <a:pPr marL="1028700" lvl="1" indent="-285750"/>
            <a:r>
              <a:rPr lang="en-US" sz="2000" dirty="0" smtClean="0"/>
              <a:t>Sugar</a:t>
            </a:r>
          </a:p>
          <a:p>
            <a:pPr marL="1428750" lvl="2" indent="-285750"/>
            <a:r>
              <a:rPr lang="en-US" sz="1800" dirty="0" smtClean="0"/>
              <a:t>Store-bought name brand refined white sugar (not pictured)</a:t>
            </a:r>
          </a:p>
        </p:txBody>
      </p:sp>
      <p:pic>
        <p:nvPicPr>
          <p:cNvPr id="4" name="Picture 3" descr="IMG_154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481" y="2183711"/>
            <a:ext cx="2493715" cy="3324953"/>
          </a:xfrm>
          <a:prstGeom prst="rect">
            <a:avLst/>
          </a:prstGeom>
        </p:spPr>
      </p:pic>
    </p:spTree>
    <p:extLst>
      <p:ext uri="{BB962C8B-B14F-4D97-AF65-F5344CB8AC3E}">
        <p14:creationId xmlns:p14="http://schemas.microsoft.com/office/powerpoint/2010/main" val="292968570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1015</TotalTime>
  <Words>1379</Words>
  <Application>Microsoft Macintosh PowerPoint</Application>
  <PresentationFormat>On-screen Show (4:3)</PresentationFormat>
  <Paragraphs>161</Paragraphs>
  <Slides>20</Slides>
  <Notes>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Couture</vt:lpstr>
      <vt:lpstr>A Tart of hippes </vt:lpstr>
      <vt:lpstr>Our Procedure </vt:lpstr>
      <vt:lpstr>Establishing the Purpose and Context</vt:lpstr>
      <vt:lpstr>Establishing the Purpose and Context</vt:lpstr>
      <vt:lpstr>Considering the Recipe and Ingredients</vt:lpstr>
      <vt:lpstr>Considering the Recipe and Ingredients</vt:lpstr>
      <vt:lpstr>Considering the Recipe and Ingredients</vt:lpstr>
      <vt:lpstr>Considering the Recipe and Ingredients</vt:lpstr>
      <vt:lpstr>Considering the Recipe and Ingredients</vt:lpstr>
      <vt:lpstr>Considering the Recipe and Ingredients</vt:lpstr>
      <vt:lpstr>Familiarization with Equipment and Technologies </vt:lpstr>
      <vt:lpstr>Familiarization with Equipment and Technologies </vt:lpstr>
      <vt:lpstr>Defining Metrics/Units of Measure</vt:lpstr>
      <vt:lpstr>Learning Experience</vt:lpstr>
      <vt:lpstr>Learning Experience</vt:lpstr>
      <vt:lpstr>Learning Experience</vt:lpstr>
      <vt:lpstr>Recipe Update</vt:lpstr>
      <vt:lpstr>Recipe Update</vt:lpstr>
      <vt:lpstr>Recipe Update</vt:lpstr>
      <vt:lpstr>Conclusions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Tart of hippes </dc:title>
  <dc:creator>Jef Palframan</dc:creator>
  <cp:lastModifiedBy>Jef Palframan</cp:lastModifiedBy>
  <cp:revision>50</cp:revision>
  <dcterms:created xsi:type="dcterms:W3CDTF">2014-09-08T13:03:21Z</dcterms:created>
  <dcterms:modified xsi:type="dcterms:W3CDTF">2014-09-09T13:20:46Z</dcterms:modified>
</cp:coreProperties>
</file>