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8" r:id="rId3"/>
    <p:sldId id="258" r:id="rId4"/>
    <p:sldId id="257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18,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03070" y="2913010"/>
            <a:ext cx="4997363" cy="23883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 </a:t>
            </a:r>
            <a:r>
              <a:rPr lang="en-US" sz="3200" dirty="0" err="1" smtClean="0"/>
              <a:t>Syrupe</a:t>
            </a:r>
            <a:r>
              <a:rPr lang="en-US" sz="3200" dirty="0" smtClean="0"/>
              <a:t> to </a:t>
            </a:r>
            <a:r>
              <a:rPr lang="en-US" sz="3200" dirty="0" err="1" smtClean="0"/>
              <a:t>coole</a:t>
            </a:r>
            <a:r>
              <a:rPr lang="en-US" sz="3200" dirty="0" smtClean="0"/>
              <a:t> the </a:t>
            </a:r>
            <a:r>
              <a:rPr lang="en-US" sz="3200" dirty="0" err="1" smtClean="0"/>
              <a:t>Stomake</a:t>
            </a:r>
            <a:r>
              <a:rPr lang="en-US" sz="3200" dirty="0" smtClean="0"/>
              <a:t> and to </a:t>
            </a:r>
            <a:r>
              <a:rPr lang="en-US" sz="3200" dirty="0" err="1" smtClean="0"/>
              <a:t>allaye</a:t>
            </a:r>
            <a:r>
              <a:rPr lang="en-US" sz="3200" dirty="0" smtClean="0"/>
              <a:t> </a:t>
            </a:r>
            <a:r>
              <a:rPr lang="en-US" sz="3200" dirty="0" err="1"/>
              <a:t>C</a:t>
            </a:r>
            <a:r>
              <a:rPr lang="en-US" sz="3200" dirty="0" err="1" smtClean="0"/>
              <a:t>holler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3070" y="1076848"/>
            <a:ext cx="5784240" cy="10492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Recipe Reconstruction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3070" y="6026342"/>
            <a:ext cx="534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Wellcome</a:t>
            </a:r>
            <a:r>
              <a:rPr lang="en-US" dirty="0" smtClean="0"/>
              <a:t> Library Ms. 213</a:t>
            </a:r>
          </a:p>
          <a:p>
            <a:pPr algn="ctr"/>
            <a:r>
              <a:rPr lang="en-US" dirty="0" smtClean="0"/>
              <a:t>Mrs. </a:t>
            </a:r>
            <a:r>
              <a:rPr lang="en-US" dirty="0" err="1" smtClean="0"/>
              <a:t>Corlyon</a:t>
            </a:r>
            <a:r>
              <a:rPr lang="en-US" dirty="0" smtClean="0"/>
              <a:t> Recipes for Syrups, 1606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8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1"/>
            <a:ext cx="8593455" cy="705752"/>
          </a:xfrm>
        </p:spPr>
        <p:txBody>
          <a:bodyPr/>
          <a:lstStyle/>
          <a:p>
            <a:r>
              <a:rPr lang="en-US" dirty="0" smtClean="0"/>
              <a:t>Cooking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Boil mixture until it becomes a syrup</a:t>
            </a:r>
          </a:p>
          <a:p>
            <a:endParaRPr lang="en-US" dirty="0"/>
          </a:p>
        </p:txBody>
      </p:sp>
      <p:pic>
        <p:nvPicPr>
          <p:cNvPr id="4" name="Picture 3" descr="Screen Shot 2016-09-18 at 8.4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8" y="2109508"/>
            <a:ext cx="3446998" cy="3715595"/>
          </a:xfrm>
          <a:prstGeom prst="rect">
            <a:avLst/>
          </a:prstGeom>
        </p:spPr>
      </p:pic>
      <p:pic>
        <p:nvPicPr>
          <p:cNvPr id="5" name="Picture 4" descr="Screen Shot 2016-09-18 at 8.4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54" y="2109508"/>
            <a:ext cx="4589335" cy="35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59994"/>
            <a:ext cx="8593455" cy="6327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157754"/>
            <a:ext cx="8595360" cy="4937760"/>
          </a:xfrm>
        </p:spPr>
        <p:txBody>
          <a:bodyPr/>
          <a:lstStyle/>
          <a:p>
            <a:r>
              <a:rPr lang="en-US" dirty="0"/>
              <a:t>Put </a:t>
            </a:r>
            <a:r>
              <a:rPr lang="en-US" dirty="0" smtClean="0"/>
              <a:t>the mixture in a </a:t>
            </a:r>
            <a:r>
              <a:rPr lang="en-US" dirty="0"/>
              <a:t>glass container to store until used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9-18 at 8.4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9" y="2053396"/>
            <a:ext cx="2549441" cy="4182812"/>
          </a:xfrm>
          <a:prstGeom prst="rect">
            <a:avLst/>
          </a:prstGeom>
        </p:spPr>
      </p:pic>
      <p:pic>
        <p:nvPicPr>
          <p:cNvPr id="5" name="Picture 4" descr="Screen Shot 2016-09-18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3" y="2301584"/>
            <a:ext cx="3172698" cy="37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8593455" cy="866344"/>
          </a:xfrm>
        </p:spPr>
        <p:txBody>
          <a:bodyPr/>
          <a:lstStyle/>
          <a:p>
            <a:r>
              <a:rPr lang="en-US" dirty="0" smtClean="0"/>
              <a:t>Cooking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When about to use some of the syrup, boil the equivalent amount of </a:t>
            </a:r>
            <a:r>
              <a:rPr lang="en-US" i="1" dirty="0" err="1"/>
              <a:t>borrage</a:t>
            </a:r>
            <a:r>
              <a:rPr lang="en-US" dirty="0"/>
              <a:t> water or </a:t>
            </a:r>
            <a:r>
              <a:rPr lang="en-US" i="1" dirty="0"/>
              <a:t>faire</a:t>
            </a:r>
            <a:r>
              <a:rPr lang="en-US" dirty="0"/>
              <a:t> water or rose water and mingle it with the syrup before drinking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9-18 at 8.4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35" y="2615806"/>
            <a:ext cx="3346518" cy="36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8593455" cy="647355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/>
              <a:t>A Syrup to cool the stomach and to allay anger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08828"/>
            <a:ext cx="8595360" cy="5449172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Take six </a:t>
            </a:r>
            <a:r>
              <a:rPr lang="en-US" dirty="0" err="1" smtClean="0"/>
              <a:t>spoonfuls</a:t>
            </a:r>
            <a:r>
              <a:rPr lang="en-US" dirty="0" smtClean="0"/>
              <a:t> of orange juice, six </a:t>
            </a:r>
            <a:r>
              <a:rPr lang="en-US" dirty="0" err="1" smtClean="0"/>
              <a:t>spoonfuls</a:t>
            </a:r>
            <a:r>
              <a:rPr lang="en-US" dirty="0" smtClean="0"/>
              <a:t> of lemon juice, and six </a:t>
            </a:r>
            <a:r>
              <a:rPr lang="en-US" dirty="0" err="1" smtClean="0"/>
              <a:t>spoonfuls</a:t>
            </a:r>
            <a:r>
              <a:rPr lang="en-US" dirty="0" smtClean="0"/>
              <a:t> of pomegranate juice (if you can get it)</a:t>
            </a:r>
            <a:endParaRPr lang="en-US" dirty="0"/>
          </a:p>
          <a:p>
            <a:pPr marL="342900" indent="-342900"/>
            <a:r>
              <a:rPr lang="en-US" dirty="0" smtClean="0"/>
              <a:t>Add as much rose </a:t>
            </a:r>
            <a:r>
              <a:rPr lang="en-US" dirty="0"/>
              <a:t>water </a:t>
            </a:r>
            <a:r>
              <a:rPr lang="en-US" dirty="0" smtClean="0"/>
              <a:t>as you have juice</a:t>
            </a:r>
            <a:endParaRPr lang="en-US" dirty="0"/>
          </a:p>
          <a:p>
            <a:pPr marL="342900" indent="-342900"/>
            <a:r>
              <a:rPr lang="en-US" dirty="0"/>
              <a:t>Add </a:t>
            </a:r>
            <a:r>
              <a:rPr lang="en-US" dirty="0" smtClean="0"/>
              <a:t>water </a:t>
            </a:r>
            <a:r>
              <a:rPr lang="en-US" dirty="0"/>
              <a:t>equal to </a:t>
            </a:r>
            <a:r>
              <a:rPr lang="en-US" dirty="0" smtClean="0"/>
              <a:t>the juice and rosewater mixture</a:t>
            </a:r>
          </a:p>
          <a:p>
            <a:pPr marL="342900" indent="-342900"/>
            <a:r>
              <a:rPr lang="en-US" dirty="0"/>
              <a:t>M</a:t>
            </a:r>
            <a:r>
              <a:rPr lang="en-US" dirty="0" smtClean="0"/>
              <a:t>easure this mixture</a:t>
            </a:r>
            <a:endParaRPr lang="en-US" dirty="0"/>
          </a:p>
          <a:p>
            <a:pPr marL="342900" indent="-342900"/>
            <a:r>
              <a:rPr lang="en-US" dirty="0" smtClean="0"/>
              <a:t>Add ½ a pound </a:t>
            </a:r>
            <a:r>
              <a:rPr lang="en-US" dirty="0"/>
              <a:t>of sugar </a:t>
            </a:r>
            <a:r>
              <a:rPr lang="en-US" dirty="0" smtClean="0"/>
              <a:t>for </a:t>
            </a:r>
            <a:r>
              <a:rPr lang="en-US" dirty="0"/>
              <a:t>every half pint of mixture</a:t>
            </a:r>
          </a:p>
          <a:p>
            <a:pPr marL="342900" indent="-342900"/>
            <a:r>
              <a:rPr lang="en-US" dirty="0"/>
              <a:t>Boil mixture until it becomes a syrup</a:t>
            </a:r>
          </a:p>
          <a:p>
            <a:pPr marL="342900" indent="-342900"/>
            <a:r>
              <a:rPr lang="en-US" dirty="0"/>
              <a:t>Put into glass container to store until used</a:t>
            </a:r>
          </a:p>
          <a:p>
            <a:pPr marL="342900" indent="-342900"/>
            <a:r>
              <a:rPr lang="en-US" dirty="0"/>
              <a:t>When about to </a:t>
            </a:r>
            <a:r>
              <a:rPr lang="en-US" dirty="0" smtClean="0"/>
              <a:t>drink </a:t>
            </a:r>
            <a:r>
              <a:rPr lang="en-US" dirty="0"/>
              <a:t>some of the syrup, boil the equivalent amount of </a:t>
            </a:r>
            <a:r>
              <a:rPr lang="en-US" dirty="0" smtClean="0"/>
              <a:t>borage water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dirty="0" smtClean="0"/>
              <a:t>clean water </a:t>
            </a:r>
            <a:r>
              <a:rPr lang="en-US" dirty="0"/>
              <a:t>or rose water and </a:t>
            </a:r>
            <a:r>
              <a:rPr lang="en-US" dirty="0" smtClean="0"/>
              <a:t>mix </a:t>
            </a:r>
            <a:r>
              <a:rPr lang="en-US" dirty="0"/>
              <a:t>it with the syrup before drinking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7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9-18 at 8.53.33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2" r="-10392"/>
          <a:stretch>
            <a:fillRect/>
          </a:stretch>
        </p:blipFill>
        <p:spPr>
          <a:xfrm>
            <a:off x="-317333" y="554773"/>
            <a:ext cx="9694820" cy="5810502"/>
          </a:xfrm>
        </p:spPr>
      </p:pic>
    </p:spTree>
    <p:extLst>
      <p:ext uri="{BB962C8B-B14F-4D97-AF65-F5344CB8AC3E}">
        <p14:creationId xmlns:p14="http://schemas.microsoft.com/office/powerpoint/2010/main" val="5126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595360" cy="773761"/>
          </a:xfrm>
        </p:spPr>
        <p:txBody>
          <a:bodyPr/>
          <a:lstStyle/>
          <a:p>
            <a:r>
              <a:rPr lang="en-US" dirty="0" smtClean="0"/>
              <a:t>Before Cooking: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773930"/>
            <a:ext cx="8595360" cy="5766535"/>
          </a:xfrm>
        </p:spPr>
        <p:txBody>
          <a:bodyPr/>
          <a:lstStyle/>
          <a:p>
            <a:r>
              <a:rPr lang="en-US" sz="2000" b="1" dirty="0" err="1" smtClean="0"/>
              <a:t>Choller</a:t>
            </a:r>
            <a:r>
              <a:rPr lang="en-US" sz="2000" b="1" dirty="0" smtClean="0"/>
              <a:t>:</a:t>
            </a:r>
          </a:p>
          <a:p>
            <a:pPr lvl="1"/>
            <a:r>
              <a:rPr lang="en-US" sz="1600" dirty="0" smtClean="0"/>
              <a:t>“A humor causing anger</a:t>
            </a:r>
            <a:r>
              <a:rPr lang="en-US" sz="1600" dirty="0" smtClean="0"/>
              <a:t>”</a:t>
            </a:r>
          </a:p>
          <a:p>
            <a:pPr marL="170752" lvl="1" indent="0"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(Robert </a:t>
            </a:r>
            <a:r>
              <a:rPr lang="en-US" sz="1600" dirty="0" err="1" smtClean="0"/>
              <a:t>Cawdrey</a:t>
            </a:r>
            <a:r>
              <a:rPr lang="en-US" sz="1600" dirty="0" smtClean="0"/>
              <a:t>, </a:t>
            </a:r>
            <a:r>
              <a:rPr lang="en-US" sz="1600" i="1" dirty="0" smtClean="0"/>
              <a:t>A Table Alphabetical </a:t>
            </a:r>
            <a:r>
              <a:rPr lang="en-US" sz="1600" dirty="0" smtClean="0"/>
              <a:t>1604; Lexicons of Early Modern English)</a:t>
            </a:r>
          </a:p>
          <a:p>
            <a:pPr lvl="1"/>
            <a:r>
              <a:rPr lang="en-US" sz="1600" dirty="0" smtClean="0"/>
              <a:t>“The bile.  By the superabundance of this fluid, anger was formerly supposed to be produced; or perhaps the opinion was that the bile caused the inflamed appearance of the face in anger.” Also: anger, wrath, irritations of the passion.   (Webster’s Dictionary 1828</a:t>
            </a:r>
            <a:r>
              <a:rPr lang="en-US" sz="1600" dirty="0" smtClean="0"/>
              <a:t>)</a:t>
            </a:r>
          </a:p>
          <a:p>
            <a:pPr marL="342900" indent="-342900"/>
            <a:r>
              <a:rPr lang="en-US" sz="2000" b="1" dirty="0" err="1" smtClean="0"/>
              <a:t>Spoonefulles</a:t>
            </a:r>
            <a:endParaRPr lang="en-US" sz="2000" b="1" dirty="0" smtClean="0"/>
          </a:p>
          <a:p>
            <a:pPr marL="170752" lvl="1" indent="0">
              <a:buNone/>
            </a:pPr>
            <a:endParaRPr lang="en-US" sz="1600" dirty="0" smtClean="0"/>
          </a:p>
          <a:p>
            <a:pPr marL="170752" lvl="1" indent="0">
              <a:buNone/>
            </a:pPr>
            <a:endParaRPr lang="en-US" sz="1600" dirty="0" smtClean="0"/>
          </a:p>
          <a:p>
            <a:pPr marL="170752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170752" lvl="1" indent="0">
              <a:buNone/>
            </a:pPr>
            <a:endParaRPr lang="en-US" dirty="0" smtClean="0"/>
          </a:p>
        </p:txBody>
      </p:sp>
      <p:pic>
        <p:nvPicPr>
          <p:cNvPr id="4" name="Picture 3" descr="Screen Shot 2016-09-17 at 12.5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47" y="3278019"/>
            <a:ext cx="3668150" cy="2786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047" y="6085338"/>
            <a:ext cx="3921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pewter / </a:t>
            </a:r>
            <a:r>
              <a:rPr lang="en-US" sz="1400" dirty="0" err="1" smtClean="0"/>
              <a:t>metmuseum.org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412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-30083"/>
            <a:ext cx="8591551" cy="818444"/>
          </a:xfrm>
        </p:spPr>
        <p:txBody>
          <a:bodyPr/>
          <a:lstStyle/>
          <a:p>
            <a:r>
              <a:rPr lang="en-US" dirty="0" smtClean="0"/>
              <a:t>Before Cooking: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4" y="788361"/>
            <a:ext cx="8593455" cy="588349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Oranges, lemons, pomegranates </a:t>
            </a:r>
          </a:p>
          <a:p>
            <a:pPr lvl="1"/>
            <a:r>
              <a:rPr lang="en-US" sz="1800" dirty="0" smtClean="0"/>
              <a:t>From seventeenth Santiago, Portugal: “Here are great plenty Oranges which are large and very sweet, </a:t>
            </a:r>
            <a:r>
              <a:rPr lang="en-US" sz="1800" dirty="0" err="1" smtClean="0"/>
              <a:t>aboundance</a:t>
            </a:r>
            <a:r>
              <a:rPr lang="en-US" sz="1800" dirty="0" smtClean="0"/>
              <a:t> Limes, and many </a:t>
            </a:r>
            <a:r>
              <a:rPr lang="en-US" sz="1800" dirty="0" err="1" smtClean="0"/>
              <a:t>Leamons</a:t>
            </a:r>
            <a:r>
              <a:rPr lang="en-US" sz="1800" dirty="0" smtClean="0"/>
              <a:t>, all which are very </a:t>
            </a:r>
            <a:r>
              <a:rPr lang="en-US" sz="1800" dirty="0" err="1" smtClean="0"/>
              <a:t>cheape</a:t>
            </a:r>
            <a:r>
              <a:rPr lang="en-US" sz="1800" dirty="0" smtClean="0"/>
              <a:t>, which at our first going a shore might be bought for little </a:t>
            </a:r>
            <a:r>
              <a:rPr lang="en-US" sz="1800" dirty="0" err="1" smtClean="0"/>
              <a:t>peeces</a:t>
            </a:r>
            <a:r>
              <a:rPr lang="en-US" sz="1800" dirty="0" smtClean="0"/>
              <a:t> of old </a:t>
            </a:r>
            <a:r>
              <a:rPr lang="en-US" sz="1800" dirty="0" err="1" smtClean="0"/>
              <a:t>ribbin</a:t>
            </a:r>
            <a:r>
              <a:rPr lang="en-US" sz="1800" dirty="0" smtClean="0"/>
              <a:t>, [</a:t>
            </a:r>
            <a:r>
              <a:rPr lang="en-US" sz="1800" i="1" dirty="0" smtClean="0"/>
              <a:t>sic</a:t>
            </a:r>
            <a:r>
              <a:rPr lang="en-US" sz="1800" dirty="0" smtClean="0"/>
              <a:t>]</a:t>
            </a:r>
            <a:r>
              <a:rPr lang="en-US" sz="1800" i="1" dirty="0" smtClean="0"/>
              <a:t>” </a:t>
            </a:r>
          </a:p>
          <a:p>
            <a:pPr marL="170752" lvl="1" indent="0">
              <a:buNone/>
            </a:pPr>
            <a:r>
              <a:rPr lang="en-US" sz="1300" i="1" dirty="0"/>
              <a:t> </a:t>
            </a:r>
            <a:r>
              <a:rPr lang="en-US" sz="1300" i="1" dirty="0" smtClean="0"/>
              <a:t>   </a:t>
            </a:r>
            <a:r>
              <a:rPr lang="en-US" sz="1300" dirty="0" smtClean="0"/>
              <a:t>(</a:t>
            </a:r>
            <a:r>
              <a:rPr lang="en-US" sz="1300" i="1" dirty="0" smtClean="0"/>
              <a:t>John Marshall in India: Notes and Observations in Bengal 1668-1672</a:t>
            </a:r>
            <a:r>
              <a:rPr lang="en-US" sz="1300" dirty="0" smtClean="0"/>
              <a:t>, p.44)</a:t>
            </a:r>
          </a:p>
          <a:p>
            <a:r>
              <a:rPr lang="en-US" sz="2000" b="1" i="1" dirty="0" err="1" smtClean="0"/>
              <a:t>Redd</a:t>
            </a:r>
            <a:r>
              <a:rPr lang="en-US" sz="2000" b="1" dirty="0" smtClean="0"/>
              <a:t> rosewater</a:t>
            </a:r>
            <a:endParaRPr lang="en-US" sz="2000" b="1" dirty="0" smtClean="0"/>
          </a:p>
          <a:p>
            <a:pPr lvl="1"/>
            <a:r>
              <a:rPr lang="en-US" sz="1800" dirty="0" smtClean="0"/>
              <a:t>Used since ancient times; Sassanid Persian roots of flower cultivation; medieval Persian polymath, Avicenna, refined the process of steam distillation which is still used in modern mass production of rose water </a:t>
            </a:r>
            <a:endParaRPr lang="en-US" sz="1800" dirty="0"/>
          </a:p>
          <a:p>
            <a:pPr marL="170752" lvl="1" indent="0">
              <a:buNone/>
            </a:pPr>
            <a:r>
              <a:rPr lang="en-US" sz="1300" dirty="0" smtClean="0"/>
              <a:t>   (</a:t>
            </a:r>
            <a:r>
              <a:rPr lang="en-US" sz="1300" dirty="0" err="1" smtClean="0"/>
              <a:t>Iranreview.org</a:t>
            </a:r>
            <a:r>
              <a:rPr lang="en-US" sz="1300" dirty="0" smtClean="0"/>
              <a:t>; history-science-</a:t>
            </a:r>
            <a:r>
              <a:rPr lang="en-US" sz="1300" dirty="0" err="1" smtClean="0"/>
              <a:t>technology.com</a:t>
            </a:r>
            <a:r>
              <a:rPr lang="en-US" sz="1300" dirty="0" smtClean="0"/>
              <a:t>)</a:t>
            </a:r>
          </a:p>
          <a:p>
            <a:pPr lvl="1"/>
            <a:r>
              <a:rPr lang="en-US" sz="1800" dirty="0" smtClean="0"/>
              <a:t>In seventeenth century Britain, the trade of vanilla started to supersede use of rose water in cooking </a:t>
            </a:r>
            <a:r>
              <a:rPr lang="en-US" sz="1300" dirty="0" smtClean="0"/>
              <a:t>(</a:t>
            </a:r>
            <a:r>
              <a:rPr lang="en-US" sz="1300" i="1" dirty="0" smtClean="0"/>
              <a:t>The Telegraph, </a:t>
            </a:r>
            <a:r>
              <a:rPr lang="en-US" sz="1300" dirty="0" smtClean="0"/>
              <a:t>June 2015)</a:t>
            </a:r>
            <a:endParaRPr lang="en-US" sz="1300" b="1" dirty="0" smtClean="0"/>
          </a:p>
          <a:p>
            <a:r>
              <a:rPr lang="en-US" sz="2000" b="1" dirty="0" smtClean="0"/>
              <a:t>Sugar</a:t>
            </a:r>
          </a:p>
          <a:p>
            <a:pPr lvl="1"/>
            <a:r>
              <a:rPr lang="en-US" sz="1800" dirty="0" smtClean="0"/>
              <a:t>Refined sugar sold in “loaves” acted as a preservative </a:t>
            </a:r>
          </a:p>
          <a:p>
            <a:pPr marL="170752" lvl="1" indent="0">
              <a:buNone/>
            </a:pPr>
            <a:r>
              <a:rPr lang="en-US" sz="1500" dirty="0"/>
              <a:t> </a:t>
            </a:r>
            <a:r>
              <a:rPr lang="en-US" sz="1300" dirty="0" smtClean="0"/>
              <a:t>   (</a:t>
            </a:r>
            <a:r>
              <a:rPr lang="en-US" sz="1300" dirty="0" err="1" smtClean="0"/>
              <a:t>Folger</a:t>
            </a:r>
            <a:r>
              <a:rPr lang="en-US" sz="1300" dirty="0" smtClean="0"/>
              <a:t> Shakespeare Library, “Syrup of Violets and Science” video</a:t>
            </a:r>
            <a:r>
              <a:rPr lang="en-US" sz="1300" dirty="0" smtClean="0"/>
              <a:t>)</a:t>
            </a:r>
            <a:endParaRPr lang="en-US" sz="1300" dirty="0" smtClean="0"/>
          </a:p>
          <a:p>
            <a:r>
              <a:rPr lang="en-US" sz="2000" b="1" i="1" dirty="0"/>
              <a:t>Faire</a:t>
            </a:r>
            <a:r>
              <a:rPr lang="en-US" sz="2000" b="1" dirty="0"/>
              <a:t> water:</a:t>
            </a:r>
          </a:p>
          <a:p>
            <a:pPr lvl="1"/>
            <a:r>
              <a:rPr lang="en-US" sz="1600" dirty="0"/>
              <a:t>“clean or unbroken”</a:t>
            </a:r>
          </a:p>
          <a:p>
            <a:pPr marL="170752" lvl="1" indent="0">
              <a:buNone/>
            </a:pPr>
            <a:r>
              <a:rPr lang="en-US" sz="1300" dirty="0"/>
              <a:t>   (Glossary of Period Cooking Terms-Terra </a:t>
            </a:r>
            <a:r>
              <a:rPr lang="en-US" sz="1300" dirty="0" err="1"/>
              <a:t>Pomeria</a:t>
            </a:r>
            <a:r>
              <a:rPr lang="en-US" sz="1300" dirty="0"/>
              <a:t>) </a:t>
            </a:r>
            <a:endParaRPr lang="en-US" sz="1300" dirty="0" smtClean="0"/>
          </a:p>
          <a:p>
            <a:r>
              <a:rPr lang="en-US" sz="1900" b="1" i="1" dirty="0" err="1" smtClean="0"/>
              <a:t>Borrage</a:t>
            </a:r>
            <a:r>
              <a:rPr lang="en-US" sz="1900" b="1" dirty="0" smtClean="0"/>
              <a:t> water</a:t>
            </a:r>
            <a:endParaRPr lang="en-US" sz="1800" dirty="0"/>
          </a:p>
          <a:p>
            <a:pPr lvl="1"/>
            <a:r>
              <a:rPr lang="en-US" sz="1500" dirty="0" smtClean="0"/>
              <a:t>made from “borage,” a “cheerful herb</a:t>
            </a:r>
            <a:r>
              <a:rPr lang="en-US" sz="1500" dirty="0"/>
              <a:t>”</a:t>
            </a:r>
            <a:r>
              <a:rPr lang="en-US" sz="1300" dirty="0"/>
              <a:t> </a:t>
            </a:r>
            <a:endParaRPr lang="en-US" sz="1300" dirty="0" smtClean="0"/>
          </a:p>
          <a:p>
            <a:pPr marL="170752" lvl="1" indent="0">
              <a:buNone/>
            </a:pPr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www.nps.gov</a:t>
            </a:r>
            <a:r>
              <a:rPr lang="en-US" sz="1300" dirty="0"/>
              <a:t>/</a:t>
            </a:r>
            <a:r>
              <a:rPr lang="en-US" sz="1300" dirty="0" err="1"/>
              <a:t>rowi</a:t>
            </a:r>
            <a:r>
              <a:rPr lang="en-US" sz="1300" dirty="0"/>
              <a:t>/learn/</a:t>
            </a:r>
            <a:r>
              <a:rPr lang="en-US" sz="1300" dirty="0" err="1"/>
              <a:t>historyculture</a:t>
            </a:r>
            <a:r>
              <a:rPr lang="en-US" sz="1300" dirty="0"/>
              <a:t>/colonial-kitchen-</a:t>
            </a:r>
            <a:r>
              <a:rPr lang="en-US" sz="1300" dirty="0" err="1"/>
              <a:t>garden.htm</a:t>
            </a:r>
            <a:endParaRPr lang="en-US" sz="1300" dirty="0" smtClean="0"/>
          </a:p>
        </p:txBody>
      </p:sp>
      <p:pic>
        <p:nvPicPr>
          <p:cNvPr id="4" name="Picture 3" descr="Screen Shot 2016-09-18 at 7.5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40" y="3919756"/>
            <a:ext cx="1594879" cy="2284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040" y="6253605"/>
            <a:ext cx="207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Botanical.com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664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82608"/>
            <a:ext cx="8591550" cy="705752"/>
          </a:xfrm>
        </p:spPr>
        <p:txBody>
          <a:bodyPr/>
          <a:lstStyle/>
          <a:p>
            <a:r>
              <a:rPr lang="en-US" dirty="0" smtClean="0"/>
              <a:t>Glassware</a:t>
            </a:r>
            <a:endParaRPr lang="en-US" dirty="0"/>
          </a:p>
        </p:txBody>
      </p:sp>
      <p:pic>
        <p:nvPicPr>
          <p:cNvPr id="6" name="Content Placeholder 5" descr="Screen Shot 2016-09-18 at 7.35.03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99" r="-76699"/>
          <a:stretch>
            <a:fillRect/>
          </a:stretch>
        </p:blipFill>
        <p:spPr>
          <a:xfrm>
            <a:off x="4577874" y="3452677"/>
            <a:ext cx="4566126" cy="2622950"/>
          </a:xfrm>
        </p:spPr>
      </p:pic>
      <p:sp>
        <p:nvSpPr>
          <p:cNvPr id="7" name="TextBox 6"/>
          <p:cNvSpPr txBox="1"/>
          <p:nvPr/>
        </p:nvSpPr>
        <p:spPr>
          <a:xfrm>
            <a:off x="5938612" y="6182131"/>
            <a:ext cx="346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French</a:t>
            </a:r>
            <a:endParaRPr lang="en-US" sz="1400" dirty="0"/>
          </a:p>
        </p:txBody>
      </p:sp>
      <p:pic>
        <p:nvPicPr>
          <p:cNvPr id="8" name="Picture 7" descr="Screen Shot 2016-09-18 at 7.40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77" y="346062"/>
            <a:ext cx="2110358" cy="2741108"/>
          </a:xfrm>
          <a:prstGeom prst="rect">
            <a:avLst/>
          </a:prstGeom>
        </p:spPr>
      </p:pic>
      <p:pic>
        <p:nvPicPr>
          <p:cNvPr id="9" name="Picture 8" descr="Screen Shot 2016-09-18 at 7.40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930426"/>
            <a:ext cx="2338274" cy="3709484"/>
          </a:xfrm>
          <a:prstGeom prst="rect">
            <a:avLst/>
          </a:prstGeom>
        </p:spPr>
      </p:pic>
      <p:pic>
        <p:nvPicPr>
          <p:cNvPr id="10" name="Picture 9" descr="Screen Shot 2016-09-18 at 7.40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61" y="616662"/>
            <a:ext cx="2156599" cy="2470508"/>
          </a:xfrm>
          <a:prstGeom prst="rect">
            <a:avLst/>
          </a:prstGeom>
        </p:spPr>
      </p:pic>
      <p:pic>
        <p:nvPicPr>
          <p:cNvPr id="11" name="Picture 10" descr="Screen Shot 2016-09-18 at 7.39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41" y="3551625"/>
            <a:ext cx="2152188" cy="2696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6225" y="4935652"/>
            <a:ext cx="25120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seventeenth century, English glass houses made glass more brilliant by adding lead oxide </a:t>
            </a:r>
            <a:r>
              <a:rPr lang="en-US" sz="1600" dirty="0" smtClean="0"/>
              <a:t>(Corning Museum of Glass)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8961" y="3087170"/>
            <a:ext cx="215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British glass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93855" y="3087170"/>
            <a:ext cx="2467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pint flask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34641" y="6382202"/>
            <a:ext cx="215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pint flask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6225" y="4486021"/>
            <a:ext cx="192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half-pint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633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-118735"/>
            <a:ext cx="8591550" cy="1066801"/>
          </a:xfrm>
        </p:spPr>
        <p:txBody>
          <a:bodyPr/>
          <a:lstStyle/>
          <a:p>
            <a:r>
              <a:rPr lang="en-US" dirty="0" smtClean="0"/>
              <a:t>Cooking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152456"/>
            <a:ext cx="8595360" cy="5368144"/>
          </a:xfrm>
        </p:spPr>
        <p:txBody>
          <a:bodyPr>
            <a:normAutofit/>
          </a:bodyPr>
          <a:lstStyle/>
          <a:p>
            <a:r>
              <a:rPr lang="en-US" dirty="0" smtClean="0"/>
              <a:t>Juice </a:t>
            </a:r>
            <a:r>
              <a:rPr lang="en-US" dirty="0"/>
              <a:t>oranges, pomegranates, lemons </a:t>
            </a:r>
          </a:p>
          <a:p>
            <a:pPr lvl="1"/>
            <a:r>
              <a:rPr lang="en-US" dirty="0"/>
              <a:t>Need six </a:t>
            </a:r>
            <a:r>
              <a:rPr lang="en-US" i="1" dirty="0" err="1"/>
              <a:t>spoonfulles</a:t>
            </a:r>
            <a:r>
              <a:rPr lang="en-US" i="1" dirty="0"/>
              <a:t> </a:t>
            </a:r>
            <a:r>
              <a:rPr lang="en-US" dirty="0"/>
              <a:t>of each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0752" lvl="1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4" name="Picture 3" descr="Screen Shot 2016-09-18 at 8.0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99" y="233587"/>
            <a:ext cx="1935496" cy="2496835"/>
          </a:xfrm>
          <a:prstGeom prst="rect">
            <a:avLst/>
          </a:prstGeom>
        </p:spPr>
      </p:pic>
      <p:pic>
        <p:nvPicPr>
          <p:cNvPr id="6" name="Picture 5" descr="Screen Shot 2016-09-18 at 8.0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2036136"/>
            <a:ext cx="2588163" cy="3496983"/>
          </a:xfrm>
          <a:prstGeom prst="rect">
            <a:avLst/>
          </a:prstGeom>
        </p:spPr>
      </p:pic>
      <p:pic>
        <p:nvPicPr>
          <p:cNvPr id="7" name="Picture 6" descr="Screen Shot 2016-09-18 at 8.04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08" y="2036136"/>
            <a:ext cx="2070700" cy="2679423"/>
          </a:xfrm>
          <a:prstGeom prst="rect">
            <a:avLst/>
          </a:prstGeom>
        </p:spPr>
      </p:pic>
      <p:pic>
        <p:nvPicPr>
          <p:cNvPr id="8" name="Picture 7" descr="Screen Shot 2016-09-18 at 8.03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33" y="2851004"/>
            <a:ext cx="2738401" cy="36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93348"/>
          </a:xfrm>
        </p:spPr>
        <p:txBody>
          <a:bodyPr/>
          <a:lstStyle/>
          <a:p>
            <a:r>
              <a:rPr lang="en-US" dirty="0" smtClean="0"/>
              <a:t>Cooking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180354"/>
            <a:ext cx="8595360" cy="4937760"/>
          </a:xfrm>
        </p:spPr>
        <p:txBody>
          <a:bodyPr/>
          <a:lstStyle/>
          <a:p>
            <a:pPr marL="342900" indent="-342900"/>
            <a:r>
              <a:rPr lang="en-US" dirty="0"/>
              <a:t>Add </a:t>
            </a:r>
            <a:r>
              <a:rPr lang="en-US" dirty="0" smtClean="0"/>
              <a:t>rose </a:t>
            </a:r>
            <a:r>
              <a:rPr lang="en-US" dirty="0"/>
              <a:t>water equal to juice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6-09-18 at 8.4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55" y="1854106"/>
            <a:ext cx="3031823" cy="42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8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8593455" cy="764149"/>
          </a:xfrm>
        </p:spPr>
        <p:txBody>
          <a:bodyPr>
            <a:normAutofit/>
          </a:bodyPr>
          <a:lstStyle/>
          <a:p>
            <a:r>
              <a:rPr lang="en-US" dirty="0" smtClean="0"/>
              <a:t>Cooking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i="1" dirty="0"/>
              <a:t>faire</a:t>
            </a:r>
            <a:r>
              <a:rPr lang="en-US" dirty="0"/>
              <a:t> water equal to juice + </a:t>
            </a:r>
            <a:r>
              <a:rPr lang="en-US" dirty="0" smtClean="0"/>
              <a:t>rose water</a:t>
            </a:r>
            <a:endParaRPr lang="en-US" dirty="0"/>
          </a:p>
        </p:txBody>
      </p:sp>
      <p:pic>
        <p:nvPicPr>
          <p:cNvPr id="4" name="Picture 3" descr="Screen Shot 2016-09-18 at 8.4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24" y="1931015"/>
            <a:ext cx="3325055" cy="45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6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1"/>
            <a:ext cx="8593455" cy="720352"/>
          </a:xfrm>
        </p:spPr>
        <p:txBody>
          <a:bodyPr/>
          <a:lstStyle/>
          <a:p>
            <a:r>
              <a:rPr lang="en-US" dirty="0" smtClean="0"/>
              <a:t>Cooking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72250"/>
            <a:ext cx="8595360" cy="4937760"/>
          </a:xfrm>
        </p:spPr>
        <p:txBody>
          <a:bodyPr/>
          <a:lstStyle/>
          <a:p>
            <a:r>
              <a:rPr lang="en-US" dirty="0" smtClean="0"/>
              <a:t>Add ½ </a:t>
            </a:r>
            <a:r>
              <a:rPr lang="en-US" dirty="0"/>
              <a:t>pound of sugar to every half pint of mixture</a:t>
            </a:r>
          </a:p>
          <a:p>
            <a:endParaRPr lang="en-US" dirty="0"/>
          </a:p>
        </p:txBody>
      </p:sp>
      <p:pic>
        <p:nvPicPr>
          <p:cNvPr id="4" name="Picture 3" descr="Screen Shot 2016-09-18 at 8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" y="1849537"/>
            <a:ext cx="3775869" cy="4386671"/>
          </a:xfrm>
          <a:prstGeom prst="rect">
            <a:avLst/>
          </a:prstGeom>
        </p:spPr>
      </p:pic>
      <p:pic>
        <p:nvPicPr>
          <p:cNvPr id="5" name="Picture 4" descr="Screen Shot 2016-09-18 at 8.4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93" y="2115858"/>
            <a:ext cx="3263939" cy="38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5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265</TotalTime>
  <Words>600</Words>
  <Application>Microsoft Macintosh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SOHO</vt:lpstr>
      <vt:lpstr>Recipe Reconstruction</vt:lpstr>
      <vt:lpstr>PowerPoint Presentation</vt:lpstr>
      <vt:lpstr>Before Cooking: Research</vt:lpstr>
      <vt:lpstr>Before Cooking: Research</vt:lpstr>
      <vt:lpstr>Glassware</vt:lpstr>
      <vt:lpstr>Cooking Process</vt:lpstr>
      <vt:lpstr>Cooking Process</vt:lpstr>
      <vt:lpstr>Cooking Process</vt:lpstr>
      <vt:lpstr>Cooking Process</vt:lpstr>
      <vt:lpstr>Cooking Process</vt:lpstr>
      <vt:lpstr>Cooking Process</vt:lpstr>
      <vt:lpstr>Cooking Process</vt:lpstr>
      <vt:lpstr>A Syrup to cool the stomach and to allay anger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</dc:creator>
  <cp:lastModifiedBy>Victoria</cp:lastModifiedBy>
  <cp:revision>36</cp:revision>
  <dcterms:created xsi:type="dcterms:W3CDTF">2016-09-17T16:28:20Z</dcterms:created>
  <dcterms:modified xsi:type="dcterms:W3CDTF">2016-09-19T01:22:14Z</dcterms:modified>
</cp:coreProperties>
</file>