
<file path=[Content_Types].xml><?xml version="1.0" encoding="utf-8"?>
<Types xmlns="http://schemas.openxmlformats.org/package/2006/content-types">
  <Default Extension="xml" ContentType="application/xml"/>
  <Default Extension="jpeg" ContentType="image/jpeg"/>
  <Default Extension="jpg" ContentType="image/jpeg"/>
  <Default Extension="m4v"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57" r:id="rId2"/>
    <p:sldId id="258" r:id="rId3"/>
    <p:sldId id="259" r:id="rId4"/>
    <p:sldId id="261" r:id="rId5"/>
    <p:sldId id="260" r:id="rId6"/>
    <p:sldId id="262" r:id="rId7"/>
    <p:sldId id="263" r:id="rId8"/>
    <p:sldId id="264" r:id="rId9"/>
    <p:sldId id="265"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9" d="100"/>
          <a:sy n="79" d="100"/>
        </p:scale>
        <p:origin x="-124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BDB236-80A1-2343-AF22-0E2843F28D29}" type="datetimeFigureOut">
              <a:rPr lang="en-US" smtClean="0"/>
              <a:t>1/31/16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04959C-2010-5E46-9B0A-C9EB7CD90484}" type="slidenum">
              <a:rPr lang="en-US" smtClean="0"/>
              <a:t>‹#›</a:t>
            </a:fld>
            <a:endParaRPr lang="en-US"/>
          </a:p>
        </p:txBody>
      </p:sp>
    </p:spTree>
    <p:extLst>
      <p:ext uri="{BB962C8B-B14F-4D97-AF65-F5344CB8AC3E}">
        <p14:creationId xmlns:p14="http://schemas.microsoft.com/office/powerpoint/2010/main" val="16721896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  OUT </a:t>
            </a:r>
            <a:endParaRPr lang="en-US" dirty="0"/>
          </a:p>
        </p:txBody>
      </p:sp>
      <p:sp>
        <p:nvSpPr>
          <p:cNvPr id="4" name="Slide Number Placeholder 3"/>
          <p:cNvSpPr>
            <a:spLocks noGrp="1"/>
          </p:cNvSpPr>
          <p:nvPr>
            <p:ph type="sldNum" sz="quarter" idx="10"/>
          </p:nvPr>
        </p:nvSpPr>
        <p:spPr/>
        <p:txBody>
          <a:bodyPr/>
          <a:lstStyle/>
          <a:p>
            <a:fld id="{9904959C-2010-5E46-9B0A-C9EB7CD90484}" type="slidenum">
              <a:rPr lang="en-US" smtClean="0"/>
              <a:t>2</a:t>
            </a:fld>
            <a:endParaRPr lang="en-US"/>
          </a:p>
        </p:txBody>
      </p:sp>
    </p:spTree>
    <p:extLst>
      <p:ext uri="{BB962C8B-B14F-4D97-AF65-F5344CB8AC3E}">
        <p14:creationId xmlns:p14="http://schemas.microsoft.com/office/powerpoint/2010/main" val="153563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a:t>
            </a:r>
            <a:endParaRPr lang="en-US" dirty="0"/>
          </a:p>
        </p:txBody>
      </p:sp>
      <p:sp>
        <p:nvSpPr>
          <p:cNvPr id="4" name="Slide Number Placeholder 3"/>
          <p:cNvSpPr>
            <a:spLocks noGrp="1"/>
          </p:cNvSpPr>
          <p:nvPr>
            <p:ph type="sldNum" sz="quarter" idx="10"/>
          </p:nvPr>
        </p:nvSpPr>
        <p:spPr/>
        <p:txBody>
          <a:bodyPr/>
          <a:lstStyle/>
          <a:p>
            <a:fld id="{9904959C-2010-5E46-9B0A-C9EB7CD90484}" type="slidenum">
              <a:rPr lang="en-US" smtClean="0"/>
              <a:t>3</a:t>
            </a:fld>
            <a:endParaRPr lang="en-US"/>
          </a:p>
        </p:txBody>
      </p:sp>
    </p:spTree>
    <p:extLst>
      <p:ext uri="{BB962C8B-B14F-4D97-AF65-F5344CB8AC3E}">
        <p14:creationId xmlns:p14="http://schemas.microsoft.com/office/powerpoint/2010/main" val="3706843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INGREDIENT COMPARISON </a:t>
            </a:r>
            <a:endParaRPr lang="en-US" dirty="0"/>
          </a:p>
        </p:txBody>
      </p:sp>
      <p:sp>
        <p:nvSpPr>
          <p:cNvPr id="4" name="Slide Number Placeholder 3"/>
          <p:cNvSpPr>
            <a:spLocks noGrp="1"/>
          </p:cNvSpPr>
          <p:nvPr>
            <p:ph type="sldNum" sz="quarter" idx="10"/>
          </p:nvPr>
        </p:nvSpPr>
        <p:spPr/>
        <p:txBody>
          <a:bodyPr/>
          <a:lstStyle/>
          <a:p>
            <a:fld id="{9904959C-2010-5E46-9B0A-C9EB7CD90484}" type="slidenum">
              <a:rPr lang="en-US" smtClean="0"/>
              <a:t>4</a:t>
            </a:fld>
            <a:endParaRPr lang="en-US"/>
          </a:p>
        </p:txBody>
      </p:sp>
    </p:spTree>
    <p:extLst>
      <p:ext uri="{BB962C8B-B14F-4D97-AF65-F5344CB8AC3E}">
        <p14:creationId xmlns:p14="http://schemas.microsoft.com/office/powerpoint/2010/main" val="384841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GUM COMPARISON </a:t>
            </a:r>
            <a:endParaRPr lang="en-US" dirty="0"/>
          </a:p>
        </p:txBody>
      </p:sp>
      <p:sp>
        <p:nvSpPr>
          <p:cNvPr id="4" name="Slide Number Placeholder 3"/>
          <p:cNvSpPr>
            <a:spLocks noGrp="1"/>
          </p:cNvSpPr>
          <p:nvPr>
            <p:ph type="sldNum" sz="quarter" idx="10"/>
          </p:nvPr>
        </p:nvSpPr>
        <p:spPr/>
        <p:txBody>
          <a:bodyPr/>
          <a:lstStyle/>
          <a:p>
            <a:fld id="{9904959C-2010-5E46-9B0A-C9EB7CD90484}" type="slidenum">
              <a:rPr lang="en-US" smtClean="0"/>
              <a:t>5</a:t>
            </a:fld>
            <a:endParaRPr lang="en-US"/>
          </a:p>
        </p:txBody>
      </p:sp>
    </p:spTree>
    <p:extLst>
      <p:ext uri="{BB962C8B-B14F-4D97-AF65-F5344CB8AC3E}">
        <p14:creationId xmlns:p14="http://schemas.microsoft.com/office/powerpoint/2010/main" val="120688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 STAGES // EPIC FAILS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904959C-2010-5E46-9B0A-C9EB7CD90484}" type="slidenum">
              <a:rPr lang="en-US" smtClean="0"/>
              <a:t>7</a:t>
            </a:fld>
            <a:endParaRPr lang="en-US"/>
          </a:p>
        </p:txBody>
      </p:sp>
    </p:spTree>
    <p:extLst>
      <p:ext uri="{BB962C8B-B14F-4D97-AF65-F5344CB8AC3E}">
        <p14:creationId xmlns:p14="http://schemas.microsoft.com/office/powerpoint/2010/main" val="2772705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4CED24-A1D5-0643-9496-684F2BBA9010}" type="datetimeFigureOut">
              <a:rPr lang="en-US" smtClean="0"/>
              <a:t>1/31/16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DF5ED-9139-8942-A725-D9B109FF554E}"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4CED24-A1D5-0643-9496-684F2BBA9010}" type="datetimeFigureOut">
              <a:rPr lang="en-US" smtClean="0"/>
              <a:t>1/31/16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DF5ED-9139-8942-A725-D9B109FF554E}"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4CED24-A1D5-0643-9496-684F2BBA9010}" type="datetimeFigureOut">
              <a:rPr lang="en-US" smtClean="0"/>
              <a:t>1/31/16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DF5ED-9139-8942-A725-D9B109FF554E}"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4CED24-A1D5-0643-9496-684F2BBA9010}" type="datetimeFigureOut">
              <a:rPr lang="en-US" smtClean="0"/>
              <a:t>1/31/16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DF5ED-9139-8942-A725-D9B109FF554E}"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4CED24-A1D5-0643-9496-684F2BBA9010}" type="datetimeFigureOut">
              <a:rPr lang="en-US" smtClean="0"/>
              <a:t>1/31/16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DF5ED-9139-8942-A725-D9B109FF554E}"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4CED24-A1D5-0643-9496-684F2BBA9010}" type="datetimeFigureOut">
              <a:rPr lang="en-US" smtClean="0"/>
              <a:t>1/31/16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6DF5ED-9139-8942-A725-D9B109FF554E}"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4CED24-A1D5-0643-9496-684F2BBA9010}" type="datetimeFigureOut">
              <a:rPr lang="en-US" smtClean="0"/>
              <a:t>1/31/16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6DF5ED-9139-8942-A725-D9B109FF554E}"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4CED24-A1D5-0643-9496-684F2BBA9010}" type="datetimeFigureOut">
              <a:rPr lang="en-US" smtClean="0"/>
              <a:t>1/31/16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6DF5ED-9139-8942-A725-D9B109FF554E}"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4CED24-A1D5-0643-9496-684F2BBA9010}" type="datetimeFigureOut">
              <a:rPr lang="en-US" smtClean="0"/>
              <a:t>1/31/16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6DF5ED-9139-8942-A725-D9B109FF554E}"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4CED24-A1D5-0643-9496-684F2BBA9010}" type="datetimeFigureOut">
              <a:rPr lang="en-US" smtClean="0"/>
              <a:t>1/31/16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6DF5ED-9139-8942-A725-D9B109FF554E}"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4CED24-A1D5-0643-9496-684F2BBA9010}" type="datetimeFigureOut">
              <a:rPr lang="en-US" smtClean="0"/>
              <a:t>1/31/16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6DF5ED-9139-8942-A725-D9B109FF554E}"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4CED24-A1D5-0643-9496-684F2BBA9010}" type="datetimeFigureOut">
              <a:rPr lang="en-US" smtClean="0"/>
              <a:t>1/31/16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6DF5ED-9139-8942-A725-D9B109FF554E}"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microsoft.com/office/2007/relationships/hdphoto" Target="../media/hdphoto2.wdp"/><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eg"/><Relationship Id="rId8"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11.png"/><Relationship Id="rId6" Type="http://schemas.openxmlformats.org/officeDocument/2006/relationships/image" Target="../media/image12.jpg"/><Relationship Id="rId7" Type="http://schemas.openxmlformats.org/officeDocument/2006/relationships/image" Target="../media/image13.jpg"/><Relationship Id="rId8" Type="http://schemas.openxmlformats.org/officeDocument/2006/relationships/image" Target="../media/image14.jpg"/><Relationship Id="rId1" Type="http://schemas.microsoft.com/office/2007/relationships/media" Target="../media/media1.m4v"/><Relationship Id="rId2" Type="http://schemas.openxmlformats.org/officeDocument/2006/relationships/video" Target="../media/media1.m4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jpg"/><Relationship Id="rId5" Type="http://schemas.openxmlformats.org/officeDocument/2006/relationships/image" Target="../media/image15.png"/><Relationship Id="rId6" Type="http://schemas.openxmlformats.org/officeDocument/2006/relationships/image" Target="../media/image16.jpg"/><Relationship Id="rId7" Type="http://schemas.openxmlformats.org/officeDocument/2006/relationships/image" Target="../media/image17.jpg"/><Relationship Id="rId8" Type="http://schemas.openxmlformats.org/officeDocument/2006/relationships/image" Target="../media/image18.jpg"/><Relationship Id="rId1" Type="http://schemas.microsoft.com/office/2007/relationships/media" Target="../media/media2.m4v"/><Relationship Id="rId2" Type="http://schemas.openxmlformats.org/officeDocument/2006/relationships/video" Target="../media/media2.m4v"/></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24.jpeg"/><Relationship Id="rId5" Type="http://schemas.microsoft.com/office/2007/relationships/hdphoto" Target="../media/hdphoto5.wdp"/><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8610.jpg"/>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
            <a:ext cx="9143999" cy="6857998"/>
          </a:xfrm>
          <a:prstGeom prst="rect">
            <a:avLst/>
          </a:prstGeom>
        </p:spPr>
      </p:pic>
      <p:sp>
        <p:nvSpPr>
          <p:cNvPr id="2" name="Title 1"/>
          <p:cNvSpPr>
            <a:spLocks noGrp="1"/>
          </p:cNvSpPr>
          <p:nvPr>
            <p:ph type="ctrTitle"/>
          </p:nvPr>
        </p:nvSpPr>
        <p:spPr>
          <a:xfrm>
            <a:off x="685800" y="1"/>
            <a:ext cx="7772400" cy="4773442"/>
          </a:xfrm>
        </p:spPr>
        <p:txBody>
          <a:bodyPr>
            <a:noAutofit/>
          </a:bodyPr>
          <a:lstStyle/>
          <a:p>
            <a:r>
              <a:rPr lang="en-US" sz="3000" b="1" i="1" dirty="0" smtClean="0">
                <a:latin typeface="Monotype Corsiva"/>
                <a:cs typeface="Monotype Corsiva"/>
              </a:rPr>
              <a:t>Experiments in Sugar-works</a:t>
            </a:r>
            <a:br>
              <a:rPr lang="en-US" sz="3000" b="1" i="1" dirty="0" smtClean="0">
                <a:latin typeface="Monotype Corsiva"/>
                <a:cs typeface="Monotype Corsiva"/>
              </a:rPr>
            </a:br>
            <a:r>
              <a:rPr lang="en-US" sz="3000" b="1" i="1" dirty="0" smtClean="0">
                <a:latin typeface="Monotype Corsiva"/>
                <a:cs typeface="Monotype Corsiva"/>
              </a:rPr>
              <a:t/>
            </a:r>
            <a:br>
              <a:rPr lang="en-US" sz="3000" b="1" i="1" dirty="0" smtClean="0">
                <a:latin typeface="Monotype Corsiva"/>
                <a:cs typeface="Monotype Corsiva"/>
              </a:rPr>
            </a:br>
            <a:r>
              <a:rPr lang="en-US" sz="3000" b="1" i="1" dirty="0" smtClean="0">
                <a:latin typeface="Monotype Corsiva"/>
                <a:cs typeface="Monotype Corsiva"/>
              </a:rPr>
              <a:t>To make a paste of Flowers and </a:t>
            </a:r>
            <a:r>
              <a:rPr lang="en-US" sz="3000" b="1" i="1" dirty="0" err="1" smtClean="0">
                <a:latin typeface="Monotype Corsiva"/>
                <a:cs typeface="Monotype Corsiva"/>
              </a:rPr>
              <a:t>Colour</a:t>
            </a:r>
            <a:r>
              <a:rPr lang="en-US" sz="3000" b="1" i="1" dirty="0" smtClean="0">
                <a:latin typeface="Monotype Corsiva"/>
                <a:cs typeface="Monotype Corsiva"/>
              </a:rPr>
              <a:t> of Marble, that which way </a:t>
            </a:r>
            <a:r>
              <a:rPr lang="en-US" sz="3000" b="1" i="1" dirty="0" err="1" smtClean="0">
                <a:latin typeface="Monotype Corsiva"/>
                <a:cs typeface="Monotype Corsiva"/>
              </a:rPr>
              <a:t>soever</a:t>
            </a:r>
            <a:r>
              <a:rPr lang="en-US" sz="3000" b="1" i="1" dirty="0" smtClean="0">
                <a:latin typeface="Monotype Corsiva"/>
                <a:cs typeface="Monotype Corsiva"/>
              </a:rPr>
              <a:t> you break it, it shall be like Marble, and </a:t>
            </a:r>
            <a:r>
              <a:rPr lang="en-US" sz="3000" b="1" i="1" dirty="0" err="1" smtClean="0">
                <a:latin typeface="Monotype Corsiva"/>
                <a:cs typeface="Monotype Corsiva"/>
              </a:rPr>
              <a:t>betwext</a:t>
            </a:r>
            <a:r>
              <a:rPr lang="en-US" sz="3000" b="1" i="1" dirty="0" smtClean="0">
                <a:latin typeface="Monotype Corsiva"/>
                <a:cs typeface="Monotype Corsiva"/>
              </a:rPr>
              <a:t> the light, it shall look very clear, and shall in eating taste of natural flowers.</a:t>
            </a:r>
            <a:br>
              <a:rPr lang="en-US" sz="3000" b="1" i="1" dirty="0" smtClean="0">
                <a:latin typeface="Monotype Corsiva"/>
                <a:cs typeface="Monotype Corsiva"/>
              </a:rPr>
            </a:br>
            <a:r>
              <a:rPr lang="en-US" sz="3000" b="1" i="1" dirty="0">
                <a:latin typeface="Monotype Corsiva"/>
                <a:cs typeface="Monotype Corsiva"/>
              </a:rPr>
              <a:t/>
            </a:r>
            <a:br>
              <a:rPr lang="en-US" sz="3000" b="1" i="1" dirty="0">
                <a:latin typeface="Monotype Corsiva"/>
                <a:cs typeface="Monotype Corsiva"/>
              </a:rPr>
            </a:br>
            <a:r>
              <a:rPr lang="en-US" sz="3000" b="1" i="1" dirty="0" smtClean="0">
                <a:latin typeface="Monotype Corsiva"/>
                <a:cs typeface="Monotype Corsiva"/>
              </a:rPr>
              <a:t> </a:t>
            </a:r>
            <a:r>
              <a:rPr lang="en-US" sz="3000" b="1" dirty="0" smtClean="0">
                <a:latin typeface="Monotype Corsiva"/>
                <a:cs typeface="Monotype Corsiva"/>
              </a:rPr>
              <a:t>(Or not.) </a:t>
            </a:r>
            <a:endParaRPr lang="en-US" sz="3000" b="1" dirty="0">
              <a:latin typeface="Monotype Corsiva"/>
              <a:cs typeface="Monotype Corsiva"/>
            </a:endParaRPr>
          </a:p>
        </p:txBody>
      </p:sp>
      <p:sp>
        <p:nvSpPr>
          <p:cNvPr id="3" name="Subtitle 2"/>
          <p:cNvSpPr>
            <a:spLocks noGrp="1"/>
          </p:cNvSpPr>
          <p:nvPr>
            <p:ph type="subTitle" idx="1"/>
          </p:nvPr>
        </p:nvSpPr>
        <p:spPr>
          <a:xfrm>
            <a:off x="498969" y="4926566"/>
            <a:ext cx="8210321" cy="1752600"/>
          </a:xfrm>
        </p:spPr>
        <p:txBody>
          <a:bodyPr>
            <a:noAutofit/>
          </a:bodyPr>
          <a:lstStyle/>
          <a:p>
            <a:r>
              <a:rPr lang="en-US" sz="2400" dirty="0" smtClean="0"/>
              <a:t>Teresa Soley and </a:t>
            </a:r>
            <a:r>
              <a:rPr lang="en-US" sz="2400" dirty="0" err="1" smtClean="0"/>
              <a:t>Njeri</a:t>
            </a:r>
            <a:r>
              <a:rPr lang="en-US" sz="2400" dirty="0" smtClean="0"/>
              <a:t> </a:t>
            </a:r>
            <a:r>
              <a:rPr lang="en-US" sz="2400" dirty="0" err="1" smtClean="0"/>
              <a:t>Ndungu</a:t>
            </a:r>
            <a:r>
              <a:rPr lang="en-US" sz="2400" dirty="0" smtClean="0"/>
              <a:t> </a:t>
            </a:r>
          </a:p>
          <a:p>
            <a:r>
              <a:rPr lang="en-US" sz="2400" i="1" dirty="0" smtClean="0"/>
              <a:t>Craft and Science in the Early Modern World </a:t>
            </a:r>
          </a:p>
          <a:p>
            <a:r>
              <a:rPr lang="en-US" sz="2400" dirty="0" smtClean="0"/>
              <a:t>Home Culinary Reconstruction</a:t>
            </a:r>
          </a:p>
          <a:p>
            <a:r>
              <a:rPr lang="en-US" sz="2400" dirty="0"/>
              <a:t>3</a:t>
            </a:r>
            <a:r>
              <a:rPr lang="en-US" sz="2400" dirty="0" smtClean="0"/>
              <a:t>0 January 2016</a:t>
            </a:r>
            <a:endParaRPr lang="en-US" sz="2400" dirty="0"/>
          </a:p>
        </p:txBody>
      </p:sp>
    </p:spTree>
    <p:extLst>
      <p:ext uri="{BB962C8B-B14F-4D97-AF65-F5344CB8AC3E}">
        <p14:creationId xmlns:p14="http://schemas.microsoft.com/office/powerpoint/2010/main" val="22371858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86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730" y="1175515"/>
            <a:ext cx="6366636" cy="4774977"/>
          </a:xfrm>
          <a:prstGeom prst="rect">
            <a:avLst/>
          </a:prstGeom>
        </p:spPr>
      </p:pic>
      <p:sp>
        <p:nvSpPr>
          <p:cNvPr id="5" name="TextBox 4"/>
          <p:cNvSpPr txBox="1"/>
          <p:nvPr/>
        </p:nvSpPr>
        <p:spPr>
          <a:xfrm>
            <a:off x="289392" y="230932"/>
            <a:ext cx="3048894" cy="492443"/>
          </a:xfrm>
          <a:prstGeom prst="rect">
            <a:avLst/>
          </a:prstGeom>
          <a:noFill/>
        </p:spPr>
        <p:txBody>
          <a:bodyPr wrap="none" rtlCol="0">
            <a:spAutoFit/>
          </a:bodyPr>
          <a:lstStyle/>
          <a:p>
            <a:r>
              <a:rPr lang="en-US" sz="2600" dirty="0" smtClean="0"/>
              <a:t>Ingredients and tools </a:t>
            </a:r>
            <a:endParaRPr lang="en-US" sz="2600" dirty="0"/>
          </a:p>
        </p:txBody>
      </p:sp>
    </p:spTree>
    <p:extLst>
      <p:ext uri="{BB962C8B-B14F-4D97-AF65-F5344CB8AC3E}">
        <p14:creationId xmlns:p14="http://schemas.microsoft.com/office/powerpoint/2010/main" val="14432787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8687.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3854" t="7830" r="20448" b="25410"/>
          <a:stretch/>
        </p:blipFill>
        <p:spPr>
          <a:xfrm>
            <a:off x="4461551" y="3289392"/>
            <a:ext cx="4682447" cy="3568608"/>
          </a:xfrm>
          <a:prstGeom prst="rect">
            <a:avLst/>
          </a:prstGeom>
        </p:spPr>
      </p:pic>
      <p:pic>
        <p:nvPicPr>
          <p:cNvPr id="6" name="Picture 5" descr="IMG_8616.jpg"/>
          <p:cNvPicPr>
            <a:picLocks noChangeAspect="1"/>
          </p:cNvPicPr>
          <p:nvPr/>
        </p:nvPicPr>
        <p:blipFill rotWithShape="1">
          <a:blip r:embed="rId5">
            <a:extLst>
              <a:ext uri="{28A0092B-C50C-407E-A947-70E740481C1C}">
                <a14:useLocalDpi xmlns:a14="http://schemas.microsoft.com/office/drawing/2010/main" val="0"/>
              </a:ext>
            </a:extLst>
          </a:blip>
          <a:srcRect l="13300" t="4584" r="5242" b="13853"/>
          <a:stretch/>
        </p:blipFill>
        <p:spPr>
          <a:xfrm>
            <a:off x="-65703" y="-19753"/>
            <a:ext cx="4601880" cy="3455866"/>
          </a:xfrm>
          <a:prstGeom prst="rect">
            <a:avLst/>
          </a:prstGeom>
        </p:spPr>
      </p:pic>
      <p:pic>
        <p:nvPicPr>
          <p:cNvPr id="7" name="Picture 6" descr="IMG_862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6177" y="0"/>
            <a:ext cx="4607821" cy="3455866"/>
          </a:xfrm>
          <a:prstGeom prst="rect">
            <a:avLst/>
          </a:prstGeom>
        </p:spPr>
      </p:pic>
      <p:pic>
        <p:nvPicPr>
          <p:cNvPr id="8" name="Picture 7" descr="IMG_8627.jpg"/>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1646" y="3402133"/>
            <a:ext cx="4607823" cy="3455867"/>
          </a:xfrm>
          <a:prstGeom prst="rect">
            <a:avLst/>
          </a:prstGeom>
        </p:spPr>
      </p:pic>
    </p:spTree>
    <p:extLst>
      <p:ext uri="{BB962C8B-B14F-4D97-AF65-F5344CB8AC3E}">
        <p14:creationId xmlns:p14="http://schemas.microsoft.com/office/powerpoint/2010/main" val="34926719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8614.jpg"/>
          <p:cNvPicPr>
            <a:picLocks noChangeAspect="1"/>
          </p:cNvPicPr>
          <p:nvPr/>
        </p:nvPicPr>
        <p:blipFill rotWithShape="1">
          <a:blip r:embed="rId3">
            <a:extLst>
              <a:ext uri="{28A0092B-C50C-407E-A947-70E740481C1C}">
                <a14:useLocalDpi xmlns:a14="http://schemas.microsoft.com/office/drawing/2010/main" val="0"/>
              </a:ext>
            </a:extLst>
          </a:blip>
          <a:srcRect l="9667" t="8000" r="12327" b="7556"/>
          <a:stretch/>
        </p:blipFill>
        <p:spPr>
          <a:xfrm>
            <a:off x="1" y="-84865"/>
            <a:ext cx="4554151" cy="3697556"/>
          </a:xfrm>
          <a:prstGeom prst="rect">
            <a:avLst/>
          </a:prstGeom>
        </p:spPr>
      </p:pic>
      <p:pic>
        <p:nvPicPr>
          <p:cNvPr id="12" name="Picture 11" descr="IMG_8680 (1).jpg"/>
          <p:cNvPicPr>
            <a:picLocks noChangeAspect="1"/>
          </p:cNvPicPr>
          <p:nvPr/>
        </p:nvPicPr>
        <p:blipFill rotWithShape="1">
          <a:blip r:embed="rId4">
            <a:extLst>
              <a:ext uri="{28A0092B-C50C-407E-A947-70E740481C1C}">
                <a14:useLocalDpi xmlns:a14="http://schemas.microsoft.com/office/drawing/2010/main" val="0"/>
              </a:ext>
            </a:extLst>
          </a:blip>
          <a:srcRect l="11784" t="6825" r="19695" b="17129"/>
          <a:stretch/>
        </p:blipFill>
        <p:spPr>
          <a:xfrm>
            <a:off x="4589849" y="3067308"/>
            <a:ext cx="4554152" cy="3790691"/>
          </a:xfrm>
          <a:prstGeom prst="rect">
            <a:avLst/>
          </a:prstGeom>
        </p:spPr>
      </p:pic>
      <p:pic>
        <p:nvPicPr>
          <p:cNvPr id="4" name="Picture 3" descr="IMG_863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4153" y="0"/>
            <a:ext cx="4589847" cy="3442385"/>
          </a:xfrm>
          <a:prstGeom prst="rect">
            <a:avLst/>
          </a:prstGeom>
        </p:spPr>
      </p:pic>
      <p:pic>
        <p:nvPicPr>
          <p:cNvPr id="5" name="Picture 4" descr="IMG_869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415613"/>
            <a:ext cx="4589847" cy="3442385"/>
          </a:xfrm>
          <a:prstGeom prst="rect">
            <a:avLst/>
          </a:prstGeom>
        </p:spPr>
      </p:pic>
      <p:sp>
        <p:nvSpPr>
          <p:cNvPr id="8" name="TextBox 7"/>
          <p:cNvSpPr txBox="1"/>
          <p:nvPr/>
        </p:nvSpPr>
        <p:spPr>
          <a:xfrm>
            <a:off x="0" y="0"/>
            <a:ext cx="1300548" cy="584776"/>
          </a:xfrm>
          <a:prstGeom prst="rect">
            <a:avLst/>
          </a:prstGeom>
          <a:noFill/>
        </p:spPr>
        <p:txBody>
          <a:bodyPr wrap="square" rtlCol="0">
            <a:spAutoFit/>
          </a:bodyPr>
          <a:lstStyle/>
          <a:p>
            <a:r>
              <a:rPr lang="en-US" sz="3200" b="1" dirty="0" smtClean="0">
                <a:solidFill>
                  <a:schemeClr val="bg1"/>
                </a:solidFill>
              </a:rPr>
              <a:t>Good</a:t>
            </a:r>
            <a:r>
              <a:rPr lang="en-US" sz="3200" dirty="0" smtClean="0"/>
              <a:t> </a:t>
            </a:r>
            <a:endParaRPr lang="en-US" sz="3200" dirty="0"/>
          </a:p>
        </p:txBody>
      </p:sp>
      <p:sp>
        <p:nvSpPr>
          <p:cNvPr id="9" name="TextBox 8"/>
          <p:cNvSpPr txBox="1"/>
          <p:nvPr/>
        </p:nvSpPr>
        <p:spPr>
          <a:xfrm>
            <a:off x="1" y="3442385"/>
            <a:ext cx="2203280" cy="584776"/>
          </a:xfrm>
          <a:prstGeom prst="rect">
            <a:avLst/>
          </a:prstGeom>
          <a:noFill/>
        </p:spPr>
        <p:txBody>
          <a:bodyPr wrap="square" rtlCol="0">
            <a:spAutoFit/>
          </a:bodyPr>
          <a:lstStyle/>
          <a:p>
            <a:r>
              <a:rPr lang="en-US" sz="3200" b="1" dirty="0" smtClean="0">
                <a:solidFill>
                  <a:schemeClr val="bg1"/>
                </a:solidFill>
              </a:rPr>
              <a:t>Good</a:t>
            </a:r>
            <a:r>
              <a:rPr lang="en-US" sz="3200" dirty="0" smtClean="0"/>
              <a:t> </a:t>
            </a:r>
            <a:endParaRPr lang="en-US" sz="3200" dirty="0"/>
          </a:p>
        </p:txBody>
      </p:sp>
      <p:sp>
        <p:nvSpPr>
          <p:cNvPr id="10" name="TextBox 9"/>
          <p:cNvSpPr txBox="1"/>
          <p:nvPr/>
        </p:nvSpPr>
        <p:spPr>
          <a:xfrm>
            <a:off x="7843452" y="123825"/>
            <a:ext cx="1300548" cy="584776"/>
          </a:xfrm>
          <a:prstGeom prst="rect">
            <a:avLst/>
          </a:prstGeom>
          <a:noFill/>
        </p:spPr>
        <p:txBody>
          <a:bodyPr wrap="square" rtlCol="0">
            <a:spAutoFit/>
          </a:bodyPr>
          <a:lstStyle/>
          <a:p>
            <a:r>
              <a:rPr lang="en-US" sz="3200" b="1" dirty="0" smtClean="0">
                <a:solidFill>
                  <a:schemeClr val="bg1"/>
                </a:solidFill>
              </a:rPr>
              <a:t>Bad</a:t>
            </a:r>
            <a:endParaRPr lang="en-US" sz="3200" dirty="0"/>
          </a:p>
        </p:txBody>
      </p:sp>
      <p:sp>
        <p:nvSpPr>
          <p:cNvPr id="11" name="TextBox 10"/>
          <p:cNvSpPr txBox="1"/>
          <p:nvPr/>
        </p:nvSpPr>
        <p:spPr>
          <a:xfrm>
            <a:off x="7843452" y="3442387"/>
            <a:ext cx="1300548" cy="584776"/>
          </a:xfrm>
          <a:prstGeom prst="rect">
            <a:avLst/>
          </a:prstGeom>
          <a:noFill/>
        </p:spPr>
        <p:txBody>
          <a:bodyPr wrap="square" rtlCol="0">
            <a:spAutoFit/>
          </a:bodyPr>
          <a:lstStyle/>
          <a:p>
            <a:r>
              <a:rPr lang="en-US" sz="3200" b="1" dirty="0" smtClean="0">
                <a:solidFill>
                  <a:schemeClr val="bg1"/>
                </a:solidFill>
              </a:rPr>
              <a:t>Bad</a:t>
            </a:r>
            <a:endParaRPr lang="en-US" sz="3200" dirty="0"/>
          </a:p>
        </p:txBody>
      </p:sp>
    </p:spTree>
    <p:extLst>
      <p:ext uri="{BB962C8B-B14F-4D97-AF65-F5344CB8AC3E}">
        <p14:creationId xmlns:p14="http://schemas.microsoft.com/office/powerpoint/2010/main" val="40737135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VI_8666.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447" r="2378"/>
          <a:stretch/>
        </p:blipFill>
        <p:spPr>
          <a:xfrm>
            <a:off x="4619625" y="649296"/>
            <a:ext cx="3810987" cy="2546678"/>
          </a:xfrm>
          <a:prstGeom prst="rect">
            <a:avLst/>
          </a:prstGeom>
        </p:spPr>
      </p:pic>
      <p:sp>
        <p:nvSpPr>
          <p:cNvPr id="5" name="TextBox 4"/>
          <p:cNvSpPr txBox="1"/>
          <p:nvPr/>
        </p:nvSpPr>
        <p:spPr>
          <a:xfrm>
            <a:off x="5782618" y="184667"/>
            <a:ext cx="1470249" cy="369332"/>
          </a:xfrm>
          <a:prstGeom prst="rect">
            <a:avLst/>
          </a:prstGeom>
          <a:noFill/>
        </p:spPr>
        <p:txBody>
          <a:bodyPr wrap="none" rtlCol="0">
            <a:spAutoFit/>
          </a:bodyPr>
          <a:lstStyle/>
          <a:p>
            <a:r>
              <a:rPr lang="en-US" dirty="0" smtClean="0"/>
              <a:t>Xanthan Gum</a:t>
            </a:r>
            <a:endParaRPr lang="en-US" dirty="0"/>
          </a:p>
        </p:txBody>
      </p:sp>
      <p:pic>
        <p:nvPicPr>
          <p:cNvPr id="6" name="Picture 5" descr="IMG_867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9625" y="3543100"/>
            <a:ext cx="3923088" cy="2942316"/>
          </a:xfrm>
          <a:prstGeom prst="rect">
            <a:avLst/>
          </a:prstGeom>
        </p:spPr>
      </p:pic>
      <p:sp>
        <p:nvSpPr>
          <p:cNvPr id="7" name="TextBox 6"/>
          <p:cNvSpPr txBox="1"/>
          <p:nvPr/>
        </p:nvSpPr>
        <p:spPr>
          <a:xfrm>
            <a:off x="1572688" y="184667"/>
            <a:ext cx="1109123" cy="369332"/>
          </a:xfrm>
          <a:prstGeom prst="rect">
            <a:avLst/>
          </a:prstGeom>
          <a:noFill/>
        </p:spPr>
        <p:txBody>
          <a:bodyPr wrap="none" rtlCol="0">
            <a:spAutoFit/>
          </a:bodyPr>
          <a:lstStyle/>
          <a:p>
            <a:r>
              <a:rPr lang="en-US" dirty="0" smtClean="0"/>
              <a:t>Guar gum</a:t>
            </a:r>
            <a:endParaRPr lang="en-US" dirty="0"/>
          </a:p>
        </p:txBody>
      </p:sp>
      <p:pic>
        <p:nvPicPr>
          <p:cNvPr id="8" name="Picture 7" descr="IMG_868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751" y="649296"/>
            <a:ext cx="3492500" cy="2619375"/>
          </a:xfrm>
          <a:prstGeom prst="rect">
            <a:avLst/>
          </a:prstGeom>
        </p:spPr>
      </p:pic>
      <p:pic>
        <p:nvPicPr>
          <p:cNvPr id="9" name="Picture 8" descr="IMG_8633.jpg"/>
          <p:cNvPicPr>
            <a:picLocks noChangeAspect="1"/>
          </p:cNvPicPr>
          <p:nvPr/>
        </p:nvPicPr>
        <p:blipFill rotWithShape="1">
          <a:blip r:embed="rId8">
            <a:extLst>
              <a:ext uri="{28A0092B-C50C-407E-A947-70E740481C1C}">
                <a14:useLocalDpi xmlns:a14="http://schemas.microsoft.com/office/drawing/2010/main" val="0"/>
              </a:ext>
            </a:extLst>
          </a:blip>
          <a:srcRect l="8224" r="9210" b="20937"/>
          <a:stretch/>
        </p:blipFill>
        <p:spPr>
          <a:xfrm>
            <a:off x="396876" y="3623708"/>
            <a:ext cx="3984624" cy="2861708"/>
          </a:xfrm>
          <a:prstGeom prst="rect">
            <a:avLst/>
          </a:prstGeom>
        </p:spPr>
      </p:pic>
    </p:spTree>
    <p:extLst>
      <p:ext uri="{BB962C8B-B14F-4D97-AF65-F5344CB8AC3E}">
        <p14:creationId xmlns:p14="http://schemas.microsoft.com/office/powerpoint/2010/main" val="32627698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767942" cy="836612"/>
          </a:xfrm>
        </p:spPr>
        <p:txBody>
          <a:bodyPr>
            <a:normAutofit/>
          </a:bodyPr>
          <a:lstStyle/>
          <a:p>
            <a:r>
              <a:rPr lang="en-US" sz="1900" dirty="0" smtClean="0"/>
              <a:t>Experimenting with dry flowers</a:t>
            </a:r>
            <a:endParaRPr lang="en-US" sz="1900" dirty="0"/>
          </a:p>
        </p:txBody>
      </p:sp>
      <p:pic>
        <p:nvPicPr>
          <p:cNvPr id="6" name="Picture 5" descr="IMG_8690 (1).jpg"/>
          <p:cNvPicPr>
            <a:picLocks noChangeAspect="1"/>
          </p:cNvPicPr>
          <p:nvPr/>
        </p:nvPicPr>
        <p:blipFill rotWithShape="1">
          <a:blip r:embed="rId4">
            <a:extLst>
              <a:ext uri="{28A0092B-C50C-407E-A947-70E740481C1C}">
                <a14:useLocalDpi xmlns:a14="http://schemas.microsoft.com/office/drawing/2010/main" val="0"/>
              </a:ext>
            </a:extLst>
          </a:blip>
          <a:srcRect l="20176" t="39554" r="10989"/>
          <a:stretch/>
        </p:blipFill>
        <p:spPr>
          <a:xfrm>
            <a:off x="6012934" y="274638"/>
            <a:ext cx="2680900" cy="1765608"/>
          </a:xfrm>
          <a:prstGeom prst="rect">
            <a:avLst/>
          </a:prstGeom>
        </p:spPr>
      </p:pic>
      <p:pic>
        <p:nvPicPr>
          <p:cNvPr id="7" name="MVI_8693.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8689" y="1253852"/>
            <a:ext cx="4426453" cy="2489880"/>
          </a:xfrm>
          <a:prstGeom prst="rect">
            <a:avLst/>
          </a:prstGeom>
        </p:spPr>
      </p:pic>
      <p:pic>
        <p:nvPicPr>
          <p:cNvPr id="8" name="Picture 7" descr="IMG_869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2059" y="2432819"/>
            <a:ext cx="2478943" cy="1859208"/>
          </a:xfrm>
          <a:prstGeom prst="rect">
            <a:avLst/>
          </a:prstGeom>
        </p:spPr>
      </p:pic>
      <p:pic>
        <p:nvPicPr>
          <p:cNvPr id="9" name="Picture 8" descr="IMG_8694.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2345" y="3968780"/>
            <a:ext cx="3324496" cy="2493372"/>
          </a:xfrm>
          <a:prstGeom prst="rect">
            <a:avLst/>
          </a:prstGeom>
        </p:spPr>
      </p:pic>
      <p:pic>
        <p:nvPicPr>
          <p:cNvPr id="10" name="Picture 9" descr="IMG_8699.jpg"/>
          <p:cNvPicPr>
            <a:picLocks noChangeAspect="1"/>
          </p:cNvPicPr>
          <p:nvPr/>
        </p:nvPicPr>
        <p:blipFill rotWithShape="1">
          <a:blip r:embed="rId8">
            <a:extLst>
              <a:ext uri="{28A0092B-C50C-407E-A947-70E740481C1C}">
                <a14:useLocalDpi xmlns:a14="http://schemas.microsoft.com/office/drawing/2010/main" val="0"/>
              </a:ext>
            </a:extLst>
          </a:blip>
          <a:srcRect l="24422" t="23363" r="11885" b="19415"/>
          <a:stretch/>
        </p:blipFill>
        <p:spPr>
          <a:xfrm>
            <a:off x="6022625" y="4758202"/>
            <a:ext cx="2648096" cy="1784325"/>
          </a:xfrm>
          <a:prstGeom prst="rect">
            <a:avLst/>
          </a:prstGeom>
        </p:spPr>
      </p:pic>
    </p:spTree>
    <p:extLst>
      <p:ext uri="{BB962C8B-B14F-4D97-AF65-F5344CB8AC3E}">
        <p14:creationId xmlns:p14="http://schemas.microsoft.com/office/powerpoint/2010/main" val="75285129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8711.jpg"/>
          <p:cNvPicPr>
            <a:picLocks noChangeAspect="1"/>
          </p:cNvPicPr>
          <p:nvPr/>
        </p:nvPicPr>
        <p:blipFill rotWithShape="1">
          <a:blip r:embed="rId3">
            <a:extLst>
              <a:ext uri="{28A0092B-C50C-407E-A947-70E740481C1C}">
                <a14:useLocalDpi xmlns:a14="http://schemas.microsoft.com/office/drawing/2010/main" val="0"/>
              </a:ext>
            </a:extLst>
          </a:blip>
          <a:srcRect l="5736" t="9229" r="9171" b="20761"/>
          <a:stretch/>
        </p:blipFill>
        <p:spPr>
          <a:xfrm>
            <a:off x="0" y="0"/>
            <a:ext cx="5627077" cy="3472202"/>
          </a:xfrm>
          <a:prstGeom prst="rect">
            <a:avLst/>
          </a:prstGeom>
        </p:spPr>
      </p:pic>
      <p:pic>
        <p:nvPicPr>
          <p:cNvPr id="6" name="Picture 5" descr="IMG_87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9603" y="2"/>
            <a:ext cx="4514397" cy="3385798"/>
          </a:xfrm>
          <a:prstGeom prst="rect">
            <a:avLst/>
          </a:prstGeom>
        </p:spPr>
      </p:pic>
      <p:pic>
        <p:nvPicPr>
          <p:cNvPr id="7" name="Picture 6" descr="IMG_871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4399" y="3385800"/>
            <a:ext cx="4629601" cy="3472200"/>
          </a:xfrm>
          <a:prstGeom prst="rect">
            <a:avLst/>
          </a:prstGeom>
        </p:spPr>
      </p:pic>
      <p:pic>
        <p:nvPicPr>
          <p:cNvPr id="8" name="Picture 7" descr="IMG_8717.jpg"/>
          <p:cNvPicPr>
            <a:picLocks noChangeAspect="1"/>
          </p:cNvPicPr>
          <p:nvPr/>
        </p:nvPicPr>
        <p:blipFill rotWithShape="1">
          <a:blip r:embed="rId6">
            <a:extLst>
              <a:ext uri="{28A0092B-C50C-407E-A947-70E740481C1C}">
                <a14:useLocalDpi xmlns:a14="http://schemas.microsoft.com/office/drawing/2010/main" val="0"/>
              </a:ext>
            </a:extLst>
          </a:blip>
          <a:srcRect l="13990" t="2926"/>
          <a:stretch/>
        </p:blipFill>
        <p:spPr>
          <a:xfrm>
            <a:off x="-15964" y="2925650"/>
            <a:ext cx="4645567" cy="3932349"/>
          </a:xfrm>
          <a:prstGeom prst="rect">
            <a:avLst/>
          </a:prstGeom>
        </p:spPr>
      </p:pic>
    </p:spTree>
    <p:extLst>
      <p:ext uri="{BB962C8B-B14F-4D97-AF65-F5344CB8AC3E}">
        <p14:creationId xmlns:p14="http://schemas.microsoft.com/office/powerpoint/2010/main" val="21588853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8740 (1).jp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r="11925"/>
          <a:stretch/>
        </p:blipFill>
        <p:spPr>
          <a:xfrm>
            <a:off x="4662005" y="3394395"/>
            <a:ext cx="3649562" cy="3107793"/>
          </a:xfrm>
          <a:prstGeom prst="rect">
            <a:avLst/>
          </a:prstGeom>
        </p:spPr>
      </p:pic>
      <p:pic>
        <p:nvPicPr>
          <p:cNvPr id="4" name="Picture 3" descr="IMG_8718.jpg"/>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27126" t="22144" r="8992" b="8873"/>
          <a:stretch/>
        </p:blipFill>
        <p:spPr>
          <a:xfrm>
            <a:off x="771712" y="3351373"/>
            <a:ext cx="3890293" cy="3150815"/>
          </a:xfrm>
          <a:prstGeom prst="rect">
            <a:avLst/>
          </a:prstGeom>
        </p:spPr>
      </p:pic>
      <p:pic>
        <p:nvPicPr>
          <p:cNvPr id="6" name="Picture 5"/>
          <p:cNvPicPr>
            <a:picLocks noChangeAspect="1"/>
          </p:cNvPicPr>
          <p:nvPr/>
        </p:nvPicPr>
        <p:blipFill rotWithShape="1">
          <a:blip r:embed="rId6"/>
          <a:srcRect l="18327" t="8983" r="14317" b="10170"/>
          <a:stretch/>
        </p:blipFill>
        <p:spPr>
          <a:xfrm>
            <a:off x="2299062" y="208976"/>
            <a:ext cx="4260502" cy="2980410"/>
          </a:xfrm>
          <a:prstGeom prst="rect">
            <a:avLst/>
          </a:prstGeom>
        </p:spPr>
      </p:pic>
    </p:spTree>
    <p:extLst>
      <p:ext uri="{BB962C8B-B14F-4D97-AF65-F5344CB8AC3E}">
        <p14:creationId xmlns:p14="http://schemas.microsoft.com/office/powerpoint/2010/main" val="3789088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721593"/>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161</TotalTime>
  <Words>57</Words>
  <Application>Microsoft Macintosh PowerPoint</Application>
  <PresentationFormat>On-screen Show (4:3)</PresentationFormat>
  <Paragraphs>23</Paragraphs>
  <Slides>9</Slides>
  <Notes>5</Notes>
  <HiddenSlides>0</HiddenSlides>
  <MMClips>2</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Black</vt:lpstr>
      <vt:lpstr>Experiments in Sugar-works  To make a paste of Flowers and Colour of Marble, that which way soever you break it, it shall be like Marble, and betwext the light, it shall look very clear, and shall in eating taste of natural flowers.   (Or not.) </vt:lpstr>
      <vt:lpstr>PowerPoint Presentation</vt:lpstr>
      <vt:lpstr>PowerPoint Presentation</vt:lpstr>
      <vt:lpstr>PowerPoint Presentation</vt:lpstr>
      <vt:lpstr>PowerPoint Presentation</vt:lpstr>
      <vt:lpstr>Experimenting with dry flowers</vt:lpstr>
      <vt:lpstr>PowerPoint Presentation</vt:lpstr>
      <vt:lpstr>PowerPoint Presentation</vt:lpstr>
      <vt:lpstr>PowerPoint Presentation</vt:lpstr>
    </vt:vector>
  </TitlesOfParts>
  <Company>Washington and Lee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Teresa Soley</dc:creator>
  <cp:lastModifiedBy>Teresa Soley</cp:lastModifiedBy>
  <cp:revision>13</cp:revision>
  <dcterms:created xsi:type="dcterms:W3CDTF">2016-01-31T19:35:01Z</dcterms:created>
  <dcterms:modified xsi:type="dcterms:W3CDTF">2016-01-31T22:16:26Z</dcterms:modified>
</cp:coreProperties>
</file>