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256" r:id="rId2"/>
    <p:sldId id="266" r:id="rId3"/>
    <p:sldId id="271" r:id="rId4"/>
    <p:sldId id="265" r:id="rId5"/>
    <p:sldId id="277" r:id="rId6"/>
    <p:sldId id="259" r:id="rId7"/>
    <p:sldId id="260" r:id="rId8"/>
    <p:sldId id="276" r:id="rId9"/>
    <p:sldId id="264" r:id="rId10"/>
    <p:sldId id="269"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7" autoAdjust="0"/>
    <p:restoredTop sz="95538" autoAdjust="0"/>
  </p:normalViewPr>
  <p:slideViewPr>
    <p:cSldViewPr snapToGrid="0" snapToObjects="1">
      <p:cViewPr>
        <p:scale>
          <a:sx n="130" d="100"/>
          <a:sy n="130" d="100"/>
        </p:scale>
        <p:origin x="-600" y="-1656"/>
      </p:cViewPr>
      <p:guideLst>
        <p:guide orient="horz" pos="2160"/>
        <p:guide pos="2880"/>
      </p:guideLst>
    </p:cSldViewPr>
  </p:slideViewPr>
  <p:outlineViewPr>
    <p:cViewPr>
      <p:scale>
        <a:sx n="33" d="100"/>
        <a:sy n="33" d="100"/>
      </p:scale>
      <p:origin x="35536" y="286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B590C6-E334-F04D-85E1-818CC0683E28}" type="datetimeFigureOut">
              <a:rPr lang="en-US" smtClean="0"/>
              <a:t>2014-09-22</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2946E5-6709-714C-99D3-BF039E50BD3B}" type="slidenum">
              <a:rPr lang="de-DE" smtClean="0"/>
              <a:t>‹#›</a:t>
            </a:fld>
            <a:endParaRPr lang="de-DE"/>
          </a:p>
        </p:txBody>
      </p:sp>
    </p:spTree>
    <p:extLst>
      <p:ext uri="{BB962C8B-B14F-4D97-AF65-F5344CB8AC3E}">
        <p14:creationId xmlns:p14="http://schemas.microsoft.com/office/powerpoint/2010/main" val="2485528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92946E5-6709-714C-99D3-BF039E50BD3B}" type="slidenum">
              <a:rPr lang="de-DE" smtClean="0"/>
              <a:t>3</a:t>
            </a:fld>
            <a:endParaRPr lang="de-DE"/>
          </a:p>
        </p:txBody>
      </p:sp>
    </p:spTree>
    <p:extLst>
      <p:ext uri="{BB962C8B-B14F-4D97-AF65-F5344CB8AC3E}">
        <p14:creationId xmlns:p14="http://schemas.microsoft.com/office/powerpoint/2010/main" val="162202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F92946E5-6709-714C-99D3-BF039E50BD3B}" type="slidenum">
              <a:rPr lang="de-DE" smtClean="0"/>
              <a:t>4</a:t>
            </a:fld>
            <a:endParaRPr lang="de-DE"/>
          </a:p>
        </p:txBody>
      </p:sp>
    </p:spTree>
    <p:extLst>
      <p:ext uri="{BB962C8B-B14F-4D97-AF65-F5344CB8AC3E}">
        <p14:creationId xmlns:p14="http://schemas.microsoft.com/office/powerpoint/2010/main" val="399829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F92946E5-6709-714C-99D3-BF039E50BD3B}" type="slidenum">
              <a:rPr lang="de-DE" smtClean="0"/>
              <a:t>5</a:t>
            </a:fld>
            <a:endParaRPr lang="de-DE"/>
          </a:p>
        </p:txBody>
      </p:sp>
    </p:spTree>
    <p:extLst>
      <p:ext uri="{BB962C8B-B14F-4D97-AF65-F5344CB8AC3E}">
        <p14:creationId xmlns:p14="http://schemas.microsoft.com/office/powerpoint/2010/main" val="399829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92946E5-6709-714C-99D3-BF039E50BD3B}" type="slidenum">
              <a:rPr lang="de-DE" smtClean="0"/>
              <a:t>6</a:t>
            </a:fld>
            <a:endParaRPr lang="de-DE"/>
          </a:p>
        </p:txBody>
      </p:sp>
    </p:spTree>
    <p:extLst>
      <p:ext uri="{BB962C8B-B14F-4D97-AF65-F5344CB8AC3E}">
        <p14:creationId xmlns:p14="http://schemas.microsoft.com/office/powerpoint/2010/main" val="1622020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from Opera</a:t>
            </a:r>
            <a:endParaRPr lang="en-US" dirty="0"/>
          </a:p>
        </p:txBody>
      </p:sp>
      <p:sp>
        <p:nvSpPr>
          <p:cNvPr id="4" name="Slide Number Placeholder 3"/>
          <p:cNvSpPr>
            <a:spLocks noGrp="1"/>
          </p:cNvSpPr>
          <p:nvPr>
            <p:ph type="sldNum" sz="quarter" idx="10"/>
          </p:nvPr>
        </p:nvSpPr>
        <p:spPr/>
        <p:txBody>
          <a:bodyPr/>
          <a:lstStyle/>
          <a:p>
            <a:fld id="{F92946E5-6709-714C-99D3-BF039E50BD3B}" type="slidenum">
              <a:rPr lang="de-DE" smtClean="0"/>
              <a:t>7</a:t>
            </a:fld>
            <a:endParaRPr lang="de-DE"/>
          </a:p>
        </p:txBody>
      </p:sp>
    </p:spTree>
    <p:extLst>
      <p:ext uri="{BB962C8B-B14F-4D97-AF65-F5344CB8AC3E}">
        <p14:creationId xmlns:p14="http://schemas.microsoft.com/office/powerpoint/2010/main" val="396502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2014-09-22</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2014-09-22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2014-09-22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2014-09-22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2014-09-22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2014-09-22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2014-09-22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2014-09-22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2014-09-22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2014-09-22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2014-09-22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2014-09-22</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ekitchn.com/how-to-make-your-own-sourdough-starter-cooking-lessons-from-the-kitchn-47337" TargetMode="External"/><Relationship Id="rId4" Type="http://schemas.openxmlformats.org/officeDocument/2006/relationships/hyperlink" Target="http://allrecipes.com/recipe/sourdough-starter/" TargetMode="External"/><Relationship Id="rId5" Type="http://schemas.openxmlformats.org/officeDocument/2006/relationships/hyperlink" Target="http://allrecipes.com/Recipe/Sourdough-Rye/Detail.aspx?event8=1&amp;prop24=SR_Thumb&amp;e11=sourdough&amp;e8=Quick%20Search&amp;event10=1&amp;e7=Home%20Page&amp;soid=sr_results_p1i5" TargetMode="External"/><Relationship Id="rId6" Type="http://schemas.openxmlformats.org/officeDocument/2006/relationships/hyperlink" Target="http://www.kingarthurflour.com/recipes/rustic-sourdough-bread-recipe"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Bread Molding Reconstruction</a:t>
            </a:r>
            <a:endParaRPr lang="en-US" noProof="0" dirty="0"/>
          </a:p>
        </p:txBody>
      </p:sp>
      <p:sp>
        <p:nvSpPr>
          <p:cNvPr id="3" name="Subtitle 2"/>
          <p:cNvSpPr>
            <a:spLocks noGrp="1"/>
          </p:cNvSpPr>
          <p:nvPr>
            <p:ph type="subTitle" idx="1"/>
          </p:nvPr>
        </p:nvSpPr>
        <p:spPr>
          <a:xfrm>
            <a:off x="1371600" y="3428999"/>
            <a:ext cx="6400800" cy="1837267"/>
          </a:xfrm>
        </p:spPr>
        <p:txBody>
          <a:bodyPr>
            <a:noAutofit/>
          </a:bodyPr>
          <a:lstStyle/>
          <a:p>
            <a:r>
              <a:rPr lang="en-US" i="0" noProof="0" dirty="0" smtClean="0"/>
              <a:t>By Emily Boyd and Jef Palframan</a:t>
            </a:r>
          </a:p>
          <a:p>
            <a:r>
              <a:rPr lang="en-US" i="0" noProof="0" dirty="0" smtClean="0"/>
              <a:t>Assignment #2</a:t>
            </a:r>
          </a:p>
          <a:p>
            <a:r>
              <a:rPr lang="en-US" i="0" noProof="0" dirty="0" smtClean="0"/>
              <a:t>HIST G8906 – Craft and Science</a:t>
            </a:r>
            <a:endParaRPr lang="en-US" i="0" noProof="0" dirty="0"/>
          </a:p>
          <a:p>
            <a:endParaRPr lang="en-US" i="0" noProof="0" dirty="0"/>
          </a:p>
        </p:txBody>
      </p:sp>
    </p:spTree>
    <p:extLst>
      <p:ext uri="{BB962C8B-B14F-4D97-AF65-F5344CB8AC3E}">
        <p14:creationId xmlns:p14="http://schemas.microsoft.com/office/powerpoint/2010/main" val="37266090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Recipe Update</a:t>
            </a:r>
            <a:endParaRPr lang="en-US" noProof="0" dirty="0"/>
          </a:p>
        </p:txBody>
      </p:sp>
      <p:sp>
        <p:nvSpPr>
          <p:cNvPr id="3" name="Content Placeholder 2"/>
          <p:cNvSpPr>
            <a:spLocks noGrp="1"/>
          </p:cNvSpPr>
          <p:nvPr>
            <p:ph idx="1"/>
          </p:nvPr>
        </p:nvSpPr>
        <p:spPr>
          <a:xfrm>
            <a:off x="781538" y="2188308"/>
            <a:ext cx="7502770" cy="3497384"/>
          </a:xfrm>
        </p:spPr>
        <p:txBody>
          <a:bodyPr numCol="1">
            <a:normAutofit lnSpcReduction="10000"/>
          </a:bodyPr>
          <a:lstStyle/>
          <a:p>
            <a:r>
              <a:rPr lang="en-US" dirty="0" smtClean="0"/>
              <a:t>In </a:t>
            </a:r>
            <a:r>
              <a:rPr lang="en-US" dirty="0" smtClean="0"/>
              <a:t>a large bowl</a:t>
            </a:r>
            <a:r>
              <a:rPr lang="en-US" dirty="0" smtClean="0"/>
              <a:t>, vigorously </a:t>
            </a:r>
            <a:r>
              <a:rPr lang="en-US" dirty="0" smtClean="0"/>
              <a:t>mix 1 cup of </a:t>
            </a:r>
            <a:r>
              <a:rPr lang="en-US" dirty="0" smtClean="0"/>
              <a:t>cold tap water, 1 ¼ cups of flour, 2/3 </a:t>
            </a:r>
            <a:r>
              <a:rPr lang="en-US" dirty="0" err="1" smtClean="0"/>
              <a:t>Tsp</a:t>
            </a:r>
            <a:r>
              <a:rPr lang="en-US" dirty="0" smtClean="0"/>
              <a:t> of Salt, 1/3 cup of sourdough starter with a fork for 10 </a:t>
            </a:r>
            <a:r>
              <a:rPr lang="en-US" dirty="0" err="1" smtClean="0"/>
              <a:t>mins</a:t>
            </a:r>
            <a:r>
              <a:rPr lang="en-US" dirty="0" smtClean="0"/>
              <a:t>; </a:t>
            </a:r>
          </a:p>
          <a:p>
            <a:r>
              <a:rPr lang="en-US" dirty="0" smtClean="0"/>
              <a:t>Place mixed dough in a pan and place in oven at 350° for 20 </a:t>
            </a:r>
            <a:r>
              <a:rPr lang="en-US" dirty="0" err="1" smtClean="0"/>
              <a:t>mins</a:t>
            </a:r>
            <a:r>
              <a:rPr lang="en-US" dirty="0" smtClean="0"/>
              <a:t>; </a:t>
            </a:r>
          </a:p>
          <a:p>
            <a:r>
              <a:rPr lang="en-US" dirty="0" smtClean="0"/>
              <a:t>Remove dough from oven and cut in half to expose the ‘pith’;</a:t>
            </a:r>
          </a:p>
          <a:p>
            <a:r>
              <a:rPr lang="en-US" dirty="0" smtClean="0"/>
              <a:t>Press object to be cast into the pith with enoug</a:t>
            </a:r>
            <a:r>
              <a:rPr lang="en-US" dirty="0" smtClean="0"/>
              <a:t>h pressure to make an impression, but not enough that the edges of the bread split;</a:t>
            </a:r>
          </a:p>
          <a:p>
            <a:r>
              <a:rPr lang="en-US" dirty="0" smtClean="0"/>
              <a:t>Carefully remove the objects after two minutes; and </a:t>
            </a:r>
          </a:p>
          <a:p>
            <a:r>
              <a:rPr lang="en-US" dirty="0" smtClean="0"/>
              <a:t>Casting TBD.</a:t>
            </a:r>
          </a:p>
          <a:p>
            <a:endParaRPr lang="en-US" dirty="0"/>
          </a:p>
        </p:txBody>
      </p:sp>
    </p:spTree>
    <p:extLst>
      <p:ext uri="{BB962C8B-B14F-4D97-AF65-F5344CB8AC3E}">
        <p14:creationId xmlns:p14="http://schemas.microsoft.com/office/powerpoint/2010/main" val="90300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Conclusions </a:t>
            </a:r>
            <a:endParaRPr lang="en-US" noProof="0" dirty="0"/>
          </a:p>
        </p:txBody>
      </p:sp>
      <p:sp>
        <p:nvSpPr>
          <p:cNvPr id="3" name="Content Placeholder 2"/>
          <p:cNvSpPr>
            <a:spLocks noGrp="1"/>
          </p:cNvSpPr>
          <p:nvPr>
            <p:ph idx="1"/>
          </p:nvPr>
        </p:nvSpPr>
        <p:spPr>
          <a:xfrm>
            <a:off x="771769" y="2244970"/>
            <a:ext cx="7571154" cy="3614615"/>
          </a:xfrm>
        </p:spPr>
        <p:txBody>
          <a:bodyPr numCol="1">
            <a:noAutofit/>
          </a:bodyPr>
          <a:lstStyle/>
          <a:p>
            <a:r>
              <a:rPr lang="en-US" b="1" dirty="0" smtClean="0"/>
              <a:t>So what?  What did we learn by preforming this reconstruction?</a:t>
            </a:r>
          </a:p>
          <a:p>
            <a:pPr lvl="1"/>
            <a:r>
              <a:rPr lang="en-US" dirty="0" smtClean="0"/>
              <a:t>Road to ruin is paved with good intentions and ceramic knives (and refrigerators); </a:t>
            </a:r>
          </a:p>
          <a:p>
            <a:pPr lvl="1"/>
            <a:r>
              <a:rPr lang="en-US" dirty="0" smtClean="0"/>
              <a:t>Bread molding must have been a cheap and expedient way for one to conduct moldings.  The dearth of bread molding recipes in other sources is disappointing.  This deficiency suggests that the practice was either not widely spread, not taken seriously by professional craftsmen, or alternative materials were reasonably available that produced just as good or better molds; </a:t>
            </a:r>
          </a:p>
          <a:p>
            <a:pPr lvl="1"/>
            <a:r>
              <a:rPr lang="en-US" dirty="0" smtClean="0"/>
              <a:t>The presence of so many bread and flour-related crafting mediums in </a:t>
            </a:r>
            <a:r>
              <a:rPr lang="en-US" dirty="0" err="1" smtClean="0"/>
              <a:t>BnF</a:t>
            </a:r>
            <a:r>
              <a:rPr lang="en-US" dirty="0" smtClean="0"/>
              <a:t> Ms. Fr. 640 suggests a close relationship between the kitchen and the workshop in the EME or at the very least an open relationship between commodities and </a:t>
            </a:r>
            <a:r>
              <a:rPr lang="en-US" dirty="0" smtClean="0"/>
              <a:t>craft.</a:t>
            </a:r>
            <a:endParaRPr lang="en-US" dirty="0" smtClean="0"/>
          </a:p>
        </p:txBody>
      </p:sp>
    </p:spTree>
    <p:extLst>
      <p:ext uri="{BB962C8B-B14F-4D97-AF65-F5344CB8AC3E}">
        <p14:creationId xmlns:p14="http://schemas.microsoft.com/office/powerpoint/2010/main" val="301300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799212"/>
          </a:xfrm>
        </p:spPr>
        <p:txBody>
          <a:bodyPr>
            <a:normAutofit fontScale="90000"/>
          </a:bodyPr>
          <a:lstStyle/>
          <a:p>
            <a:r>
              <a:rPr lang="en-US" noProof="0" dirty="0" smtClean="0"/>
              <a:t>Purpose of the experiment</a:t>
            </a:r>
            <a:endParaRPr lang="en-US" noProof="0" dirty="0"/>
          </a:p>
        </p:txBody>
      </p:sp>
      <p:sp>
        <p:nvSpPr>
          <p:cNvPr id="3" name="Content Placeholder 2"/>
          <p:cNvSpPr>
            <a:spLocks noGrp="1"/>
          </p:cNvSpPr>
          <p:nvPr>
            <p:ph idx="1"/>
          </p:nvPr>
        </p:nvSpPr>
        <p:spPr>
          <a:xfrm>
            <a:off x="787791" y="2094612"/>
            <a:ext cx="7524205" cy="3653202"/>
          </a:xfrm>
        </p:spPr>
        <p:txBody>
          <a:bodyPr>
            <a:normAutofit/>
          </a:bodyPr>
          <a:lstStyle/>
          <a:p>
            <a:r>
              <a:rPr lang="en-US" sz="2400" dirty="0" smtClean="0"/>
              <a:t> Purpose of this Experiment:</a:t>
            </a:r>
          </a:p>
          <a:p>
            <a:pPr lvl="1"/>
            <a:r>
              <a:rPr lang="en-US" sz="2000" dirty="0" smtClean="0"/>
              <a:t>To reconstruction of Early Modern (EM) bread molding techniques, in order to:</a:t>
            </a:r>
          </a:p>
          <a:p>
            <a:pPr lvl="2"/>
            <a:r>
              <a:rPr lang="en-US" sz="1800" dirty="0" smtClean="0"/>
              <a:t> Establish a family of related recipes for bread molding; </a:t>
            </a:r>
          </a:p>
          <a:p>
            <a:pPr lvl="2"/>
            <a:r>
              <a:rPr lang="en-US" sz="1800" dirty="0" smtClean="0"/>
              <a:t>Approach an understanding of EM materials and their properties; </a:t>
            </a:r>
          </a:p>
          <a:p>
            <a:pPr lvl="2"/>
            <a:r>
              <a:rPr lang="en-US" sz="1800" dirty="0"/>
              <a:t>D</a:t>
            </a:r>
            <a:r>
              <a:rPr lang="en-US" sz="1800" dirty="0" smtClean="0"/>
              <a:t>evelop and refine procedure for conducting reconstructions from historical recipes; </a:t>
            </a:r>
          </a:p>
          <a:p>
            <a:pPr lvl="2"/>
            <a:r>
              <a:rPr lang="en-US" sz="1800" dirty="0"/>
              <a:t>Gain more hands-on experience with reconstruction techniques</a:t>
            </a:r>
            <a:r>
              <a:rPr lang="en-US" sz="1800" dirty="0" smtClean="0"/>
              <a:t>; and </a:t>
            </a:r>
          </a:p>
          <a:p>
            <a:pPr lvl="2"/>
            <a:r>
              <a:rPr lang="en-US" sz="1800" dirty="0" smtClean="0"/>
              <a:t>Improve the capture/reporting of techniques and findings.</a:t>
            </a:r>
            <a:endParaRPr lang="en-US" sz="1800" dirty="0"/>
          </a:p>
          <a:p>
            <a:pPr lvl="1"/>
            <a:endParaRPr lang="en-US" sz="2000" dirty="0" smtClean="0"/>
          </a:p>
          <a:p>
            <a:pPr lvl="1"/>
            <a:endParaRPr lang="en-US" sz="2000" dirty="0" smtClean="0"/>
          </a:p>
          <a:p>
            <a:pPr lvl="1"/>
            <a:endParaRPr lang="en-US" sz="2000" dirty="0"/>
          </a:p>
        </p:txBody>
      </p:sp>
    </p:spTree>
    <p:extLst>
      <p:ext uri="{BB962C8B-B14F-4D97-AF65-F5344CB8AC3E}">
        <p14:creationId xmlns:p14="http://schemas.microsoft.com/office/powerpoint/2010/main" val="12027132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882" y="1045882"/>
            <a:ext cx="7037294" cy="1040484"/>
          </a:xfrm>
        </p:spPr>
        <p:txBody>
          <a:bodyPr>
            <a:noAutofit/>
          </a:bodyPr>
          <a:lstStyle/>
          <a:p>
            <a:r>
              <a:rPr lang="en-US" sz="2400" noProof="0" dirty="0" smtClean="0"/>
              <a:t>Establishing Context: the Recipe and supporting knowledge</a:t>
            </a:r>
            <a:endParaRPr lang="en-US" sz="2400" noProof="0" dirty="0"/>
          </a:p>
        </p:txBody>
      </p:sp>
      <p:sp>
        <p:nvSpPr>
          <p:cNvPr id="3" name="Content Placeholder 2"/>
          <p:cNvSpPr>
            <a:spLocks noGrp="1"/>
          </p:cNvSpPr>
          <p:nvPr>
            <p:ph idx="1"/>
          </p:nvPr>
        </p:nvSpPr>
        <p:spPr>
          <a:xfrm>
            <a:off x="907183" y="2166471"/>
            <a:ext cx="7471895" cy="3746273"/>
          </a:xfrm>
        </p:spPr>
        <p:txBody>
          <a:bodyPr>
            <a:normAutofit fontScale="62500" lnSpcReduction="20000"/>
          </a:bodyPr>
          <a:lstStyle/>
          <a:p>
            <a:pPr marL="285750" indent="-285750">
              <a:lnSpc>
                <a:spcPct val="100000"/>
              </a:lnSpc>
            </a:pPr>
            <a:r>
              <a:rPr lang="en-US" dirty="0" smtClean="0"/>
              <a:t>Primary Recipe: </a:t>
            </a:r>
          </a:p>
          <a:p>
            <a:pPr marL="1028700" lvl="1" indent="-285750"/>
            <a:r>
              <a:rPr lang="en-US" dirty="0" smtClean="0"/>
              <a:t>The primary recipe for the experiment was ‘To cast in sulfur’ on p140v of </a:t>
            </a:r>
            <a:r>
              <a:rPr lang="en-US" dirty="0" err="1" smtClean="0"/>
              <a:t>BnF</a:t>
            </a:r>
            <a:r>
              <a:rPr lang="en-US" dirty="0"/>
              <a:t> </a:t>
            </a:r>
            <a:r>
              <a:rPr lang="en-US" dirty="0" smtClean="0"/>
              <a:t>Ms. Fr. 640.</a:t>
            </a:r>
          </a:p>
          <a:p>
            <a:pPr marL="285750" indent="-285750"/>
            <a:r>
              <a:rPr lang="en-US" dirty="0" smtClean="0"/>
              <a:t>Supplemental Recipes and Sources used as Guidance:</a:t>
            </a:r>
          </a:p>
          <a:p>
            <a:pPr marL="1028700" lvl="1" indent="-285750"/>
            <a:r>
              <a:rPr lang="en-US" dirty="0" smtClean="0"/>
              <a:t>Molding and reducing a big piece (p140v), Stucco for moldings (p029r), Box mold (p082r), Molding sulfur (p012r); </a:t>
            </a:r>
          </a:p>
          <a:p>
            <a:r>
              <a:rPr lang="en-US" dirty="0" err="1"/>
              <a:t>Biringuccio</a:t>
            </a:r>
            <a:r>
              <a:rPr lang="en-US" dirty="0"/>
              <a:t> - The </a:t>
            </a:r>
            <a:r>
              <a:rPr lang="en-US" dirty="0" err="1"/>
              <a:t>Pirotechnia</a:t>
            </a:r>
            <a:r>
              <a:rPr lang="en-US" dirty="0"/>
              <a:t>:</a:t>
            </a:r>
          </a:p>
          <a:p>
            <a:pPr lvl="1"/>
            <a:r>
              <a:rPr lang="en-US" dirty="0"/>
              <a:t>The methods of </a:t>
            </a:r>
            <a:r>
              <a:rPr lang="en-US" dirty="0" err="1"/>
              <a:t>Moulding</a:t>
            </a:r>
            <a:r>
              <a:rPr lang="en-US" dirty="0"/>
              <a:t> Various Kinds of Reliefs, p. 329-331.</a:t>
            </a:r>
          </a:p>
          <a:p>
            <a:r>
              <a:rPr lang="en-US" dirty="0"/>
              <a:t>Cellini - The Treatises of </a:t>
            </a:r>
            <a:r>
              <a:rPr lang="en-US" dirty="0" err="1"/>
              <a:t>Benvenuto</a:t>
            </a:r>
            <a:r>
              <a:rPr lang="en-US" dirty="0"/>
              <a:t> Cellini on </a:t>
            </a:r>
            <a:r>
              <a:rPr lang="en-US" dirty="0" err="1"/>
              <a:t>Goldsmithing</a:t>
            </a:r>
            <a:r>
              <a:rPr lang="en-US" dirty="0"/>
              <a:t> and Sculpture:</a:t>
            </a:r>
          </a:p>
          <a:p>
            <a:pPr lvl="1"/>
            <a:r>
              <a:rPr lang="en-US" dirty="0"/>
              <a:t>How the above mentioned clay is made, p. 113.</a:t>
            </a:r>
          </a:p>
          <a:p>
            <a:r>
              <a:rPr lang="en-US" dirty="0"/>
              <a:t>May, Robert - The </a:t>
            </a:r>
            <a:r>
              <a:rPr lang="en-US" dirty="0" err="1"/>
              <a:t>Accomplisht</a:t>
            </a:r>
            <a:r>
              <a:rPr lang="en-US" dirty="0"/>
              <a:t> Cook, or the Art and Mystery of Cookery:</a:t>
            </a:r>
          </a:p>
          <a:p>
            <a:pPr lvl="1"/>
            <a:r>
              <a:rPr lang="en-US" dirty="0"/>
              <a:t>To make French Bread the best way, p. 239 (Courtesy of the research of Dr. </a:t>
            </a:r>
            <a:r>
              <a:rPr lang="en-US" dirty="0" err="1"/>
              <a:t>Bilak</a:t>
            </a:r>
            <a:r>
              <a:rPr lang="en-US" dirty="0"/>
              <a:t>).</a:t>
            </a:r>
          </a:p>
          <a:p>
            <a:r>
              <a:rPr lang="en-US" dirty="0" err="1"/>
              <a:t>Theophilus</a:t>
            </a:r>
            <a:r>
              <a:rPr lang="en-US" dirty="0"/>
              <a:t> - On Divers Arts:</a:t>
            </a:r>
          </a:p>
          <a:p>
            <a:pPr lvl="1"/>
            <a:r>
              <a:rPr lang="en-US" dirty="0"/>
              <a:t>Chapter 33. The Rinds of Folium and Their Tempering Media, loc. 1012</a:t>
            </a:r>
            <a:r>
              <a:rPr lang="en-US" dirty="0" smtClean="0"/>
              <a:t>.</a:t>
            </a:r>
          </a:p>
          <a:p>
            <a:r>
              <a:rPr lang="en-US" dirty="0" smtClean="0"/>
              <a:t>Modern day recipes found at the following sites: </a:t>
            </a:r>
          </a:p>
          <a:p>
            <a:pPr lvl="1"/>
            <a:r>
              <a:rPr lang="en-US" dirty="0">
                <a:hlinkClick r:id="rId3"/>
              </a:rPr>
              <a:t>http://www.thekitchn.com/how-to-make-your-own-sourdough-starter-cooking-lessons-from-the-kitchn-</a:t>
            </a:r>
            <a:r>
              <a:rPr lang="en-US" dirty="0" smtClean="0">
                <a:hlinkClick r:id="rId3"/>
              </a:rPr>
              <a:t>47337</a:t>
            </a:r>
            <a:endParaRPr lang="en-US" dirty="0" smtClean="0"/>
          </a:p>
          <a:p>
            <a:pPr lvl="1"/>
            <a:r>
              <a:rPr lang="en-US" dirty="0">
                <a:hlinkClick r:id="rId4"/>
              </a:rPr>
              <a:t>http://allrecipes.com/recipe/sourdough-starter</a:t>
            </a:r>
            <a:r>
              <a:rPr lang="en-US" dirty="0" smtClean="0">
                <a:hlinkClick r:id="rId4"/>
              </a:rPr>
              <a:t>/</a:t>
            </a:r>
            <a:endParaRPr lang="en-US" dirty="0" smtClean="0"/>
          </a:p>
          <a:p>
            <a:pPr lvl="1"/>
            <a:r>
              <a:rPr lang="en-US" dirty="0">
                <a:hlinkClick r:id="rId5"/>
              </a:rPr>
              <a:t>http://allrecipes.com/Recipe/Sourdough-Rye/Detail.aspx?event8=1&amp;prop24=SR_Thumb&amp;e11=sourdough&amp;e8=Quick%20Search&amp;event10=1&amp;e7=Home%20Page&amp;soid=</a:t>
            </a:r>
            <a:r>
              <a:rPr lang="en-US" dirty="0" smtClean="0">
                <a:hlinkClick r:id="rId5"/>
              </a:rPr>
              <a:t>sr_results_p1i5</a:t>
            </a:r>
            <a:endParaRPr lang="en-US" dirty="0" smtClean="0"/>
          </a:p>
          <a:p>
            <a:pPr lvl="1"/>
            <a:r>
              <a:rPr lang="en-US" dirty="0">
                <a:hlinkClick r:id="rId6"/>
              </a:rPr>
              <a:t>http://www.kingarthurflour.com/recipes/rustic-sourdough-bread-</a:t>
            </a:r>
            <a:r>
              <a:rPr lang="en-US" dirty="0" smtClean="0">
                <a:hlinkClick r:id="rId6"/>
              </a:rPr>
              <a:t>recipe</a:t>
            </a:r>
            <a:endParaRPr lang="en-US" dirty="0" smtClean="0"/>
          </a:p>
          <a:p>
            <a:pPr marL="1428750" lvl="2" indent="-285750"/>
            <a:endParaRPr lang="en-US" dirty="0"/>
          </a:p>
          <a:p>
            <a:pPr marL="1028700" lvl="1" indent="-285750"/>
            <a:endParaRPr lang="en-US" dirty="0" smtClean="0"/>
          </a:p>
        </p:txBody>
      </p:sp>
    </p:spTree>
    <p:extLst>
      <p:ext uri="{BB962C8B-B14F-4D97-AF65-F5344CB8AC3E}">
        <p14:creationId xmlns:p14="http://schemas.microsoft.com/office/powerpoint/2010/main" val="36065664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790966"/>
          </a:xfrm>
        </p:spPr>
        <p:txBody>
          <a:bodyPr>
            <a:noAutofit/>
          </a:bodyPr>
          <a:lstStyle/>
          <a:p>
            <a:r>
              <a:rPr lang="en-US" sz="2800" noProof="0" dirty="0" smtClean="0"/>
              <a:t>Establishing Context: The recipe and language</a:t>
            </a:r>
            <a:endParaRPr lang="en-US" sz="2800" noProof="0" dirty="0"/>
          </a:p>
        </p:txBody>
      </p:sp>
      <p:sp>
        <p:nvSpPr>
          <p:cNvPr id="3" name="Content Placeholder 2"/>
          <p:cNvSpPr>
            <a:spLocks noGrp="1"/>
          </p:cNvSpPr>
          <p:nvPr>
            <p:ph idx="1"/>
          </p:nvPr>
        </p:nvSpPr>
        <p:spPr>
          <a:xfrm>
            <a:off x="907183" y="2368374"/>
            <a:ext cx="7471895" cy="3544370"/>
          </a:xfrm>
        </p:spPr>
        <p:txBody>
          <a:bodyPr>
            <a:normAutofit/>
          </a:bodyPr>
          <a:lstStyle/>
          <a:p>
            <a:pPr marL="285750" indent="-285750">
              <a:lnSpc>
                <a:spcPct val="100000"/>
              </a:lnSpc>
            </a:pPr>
            <a:r>
              <a:rPr lang="en-US" dirty="0" smtClean="0"/>
              <a:t>To cast in sulfur - p140v:</a:t>
            </a:r>
          </a:p>
          <a:p>
            <a:pPr marL="1028700" lvl="1" indent="-285750"/>
            <a:r>
              <a:rPr lang="en-US" dirty="0" smtClean="0"/>
              <a:t>To make a clean cast in sulfur, arrange the pith of some bread under the brazier, as you know how to do.  Mold whatever you want &amp; leave it to dry &amp; you will have a very clean work./Try sulfur passed through melted wax, since it won’t catch fire &amp; won’t make more little eyes.</a:t>
            </a:r>
          </a:p>
          <a:p>
            <a:pPr marL="285750" indent="-285750">
              <a:lnSpc>
                <a:spcPct val="100000"/>
              </a:lnSpc>
            </a:pPr>
            <a:r>
              <a:rPr lang="en-US" dirty="0" smtClean="0"/>
              <a:t>Confirming Terminology and Phrasing:</a:t>
            </a:r>
          </a:p>
          <a:p>
            <a:pPr marL="1028700" lvl="1" indent="-285750"/>
            <a:r>
              <a:rPr lang="en-US" dirty="0" smtClean="0"/>
              <a:t>‘bread’ – the ingredients of the bread are not defined, supplementary recipes will be required; </a:t>
            </a:r>
          </a:p>
          <a:p>
            <a:pPr marL="1028700" lvl="1" indent="-285750"/>
            <a:r>
              <a:rPr lang="en-US" dirty="0" smtClean="0"/>
              <a:t>‘brazier’ – A large flat pan or tray for holding burning charcoal (OED); and</a:t>
            </a:r>
          </a:p>
          <a:p>
            <a:pPr marL="1028700" lvl="1" indent="-285750"/>
            <a:r>
              <a:rPr lang="en-US" dirty="0" smtClean="0"/>
              <a:t>‘little eyes’ – bubbles or imperfections in the molding materials. </a:t>
            </a:r>
            <a:r>
              <a:rPr lang="en-US" dirty="0"/>
              <a:t> </a:t>
            </a:r>
            <a:r>
              <a:rPr lang="en-US" dirty="0" smtClean="0"/>
              <a:t>Eliminating imperfections in materials is a common theme throughout the manuscript.</a:t>
            </a:r>
          </a:p>
          <a:p>
            <a:pPr marL="1028700" lvl="1" indent="-285750"/>
            <a:endParaRPr lang="en-US" dirty="0" smtClean="0"/>
          </a:p>
          <a:p>
            <a:pPr marL="1028700" lvl="1" indent="-285750"/>
            <a:endParaRPr lang="en-US" dirty="0" smtClean="0"/>
          </a:p>
        </p:txBody>
      </p:sp>
    </p:spTree>
    <p:extLst>
      <p:ext uri="{BB962C8B-B14F-4D97-AF65-F5344CB8AC3E}">
        <p14:creationId xmlns:p14="http://schemas.microsoft.com/office/powerpoint/2010/main" val="27976100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790966"/>
          </a:xfrm>
        </p:spPr>
        <p:txBody>
          <a:bodyPr>
            <a:noAutofit/>
          </a:bodyPr>
          <a:lstStyle/>
          <a:p>
            <a:r>
              <a:rPr lang="en-US" sz="2800" noProof="0" dirty="0" smtClean="0"/>
              <a:t>Establishing Context: The recipe and language</a:t>
            </a:r>
            <a:endParaRPr lang="en-US" sz="2800" noProof="0" dirty="0"/>
          </a:p>
        </p:txBody>
      </p:sp>
      <p:sp>
        <p:nvSpPr>
          <p:cNvPr id="3" name="Content Placeholder 2"/>
          <p:cNvSpPr>
            <a:spLocks noGrp="1"/>
          </p:cNvSpPr>
          <p:nvPr>
            <p:ph idx="1"/>
          </p:nvPr>
        </p:nvSpPr>
        <p:spPr>
          <a:xfrm>
            <a:off x="907183" y="2368374"/>
            <a:ext cx="7471895" cy="3544370"/>
          </a:xfrm>
        </p:spPr>
        <p:txBody>
          <a:bodyPr>
            <a:normAutofit/>
          </a:bodyPr>
          <a:lstStyle/>
          <a:p>
            <a:pPr marL="285750" indent="-285750">
              <a:lnSpc>
                <a:spcPct val="100000"/>
              </a:lnSpc>
            </a:pPr>
            <a:r>
              <a:rPr lang="en-US" dirty="0" smtClean="0"/>
              <a:t>Molding and reducing a big piece</a:t>
            </a:r>
            <a:r>
              <a:rPr lang="en-US" dirty="0"/>
              <a:t> </a:t>
            </a:r>
            <a:r>
              <a:rPr lang="en-US" dirty="0" smtClean="0"/>
              <a:t>- p140v:</a:t>
            </a:r>
          </a:p>
          <a:p>
            <a:pPr marL="1028700" lvl="1" indent="-285750"/>
            <a:r>
              <a:rPr lang="en-US" dirty="0" smtClean="0"/>
              <a:t>“Mold it with the pith of the bread just out of the oven…and in drying out it will </a:t>
            </a:r>
            <a:r>
              <a:rPr lang="en-US" dirty="0" err="1" smtClean="0"/>
              <a:t>dimish</a:t>
            </a:r>
            <a:r>
              <a:rPr lang="en-US" dirty="0" smtClean="0"/>
              <a:t> &amp; by consequence so too the medal that you have cast… The Bread straight from the oven is the best.  And that which is reheated twice shrinks more…”</a:t>
            </a:r>
          </a:p>
          <a:p>
            <a:pPr marL="285750" indent="-285750"/>
            <a:r>
              <a:rPr lang="en-US" dirty="0" smtClean="0"/>
              <a:t>Stucco for Molding - p029r</a:t>
            </a:r>
          </a:p>
          <a:p>
            <a:pPr marL="1028700" lvl="1" indent="-285750"/>
            <a:r>
              <a:rPr lang="en-US" dirty="0" smtClean="0"/>
              <a:t>“… spread your </a:t>
            </a:r>
            <a:r>
              <a:rPr lang="en-US" dirty="0" err="1" smtClean="0"/>
              <a:t>tragacanth</a:t>
            </a:r>
            <a:r>
              <a:rPr lang="en-US" dirty="0" smtClean="0"/>
              <a:t> gum and keep grinding and mingle little by little the very finely sieved flour and kneed it as it you wanted to make some bread until you reckon that is thick enough and firm like bread pastry you want to put in the oven.  You can reckon when it can be stretched without breaking, and if it is not strong enough it can’t be well detached.”</a:t>
            </a:r>
          </a:p>
        </p:txBody>
      </p:sp>
    </p:spTree>
    <p:extLst>
      <p:ext uri="{BB962C8B-B14F-4D97-AF65-F5344CB8AC3E}">
        <p14:creationId xmlns:p14="http://schemas.microsoft.com/office/powerpoint/2010/main" val="29459699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790966"/>
          </a:xfrm>
        </p:spPr>
        <p:txBody>
          <a:bodyPr>
            <a:normAutofit/>
          </a:bodyPr>
          <a:lstStyle/>
          <a:p>
            <a:r>
              <a:rPr lang="en-US" noProof="0" dirty="0" smtClean="0"/>
              <a:t>Ingredients</a:t>
            </a:r>
            <a:endParaRPr lang="en-US" noProof="0" dirty="0"/>
          </a:p>
        </p:txBody>
      </p:sp>
      <p:sp>
        <p:nvSpPr>
          <p:cNvPr id="3" name="Content Placeholder 2"/>
          <p:cNvSpPr>
            <a:spLocks noGrp="1"/>
          </p:cNvSpPr>
          <p:nvPr>
            <p:ph idx="1"/>
          </p:nvPr>
        </p:nvSpPr>
        <p:spPr>
          <a:xfrm>
            <a:off x="819945" y="2086366"/>
            <a:ext cx="7508129" cy="3588112"/>
          </a:xfrm>
        </p:spPr>
        <p:txBody>
          <a:bodyPr/>
          <a:lstStyle/>
          <a:p>
            <a:r>
              <a:rPr lang="en-US" dirty="0" smtClean="0"/>
              <a:t>1</a:t>
            </a:r>
            <a:r>
              <a:rPr lang="en-US" baseline="30000" dirty="0" smtClean="0"/>
              <a:t>st</a:t>
            </a:r>
            <a:r>
              <a:rPr lang="en-US" dirty="0" smtClean="0"/>
              <a:t> Experiment: </a:t>
            </a:r>
          </a:p>
          <a:p>
            <a:pPr lvl="1"/>
            <a:r>
              <a:rPr lang="en-US" dirty="0" smtClean="0"/>
              <a:t>Water – New York tap water; and</a:t>
            </a:r>
          </a:p>
          <a:p>
            <a:pPr lvl="1"/>
            <a:r>
              <a:rPr lang="en-US" dirty="0" smtClean="0"/>
              <a:t>White fine ground wheat flour (</a:t>
            </a:r>
            <a:r>
              <a:rPr lang="en-US" dirty="0" err="1" smtClean="0"/>
              <a:t>Eataly</a:t>
            </a:r>
            <a:r>
              <a:rPr lang="en-US" dirty="0" smtClean="0"/>
              <a:t>).</a:t>
            </a:r>
          </a:p>
          <a:p>
            <a:r>
              <a:rPr lang="en-US" dirty="0" smtClean="0"/>
              <a:t>2</a:t>
            </a:r>
            <a:r>
              <a:rPr lang="en-US" baseline="30000" dirty="0" smtClean="0"/>
              <a:t>nd</a:t>
            </a:r>
            <a:r>
              <a:rPr lang="en-US" dirty="0" smtClean="0"/>
              <a:t> Experiment: </a:t>
            </a:r>
          </a:p>
          <a:p>
            <a:pPr lvl="1"/>
            <a:r>
              <a:rPr lang="en-US" dirty="0" smtClean="0"/>
              <a:t>Water – New York tap water; </a:t>
            </a:r>
          </a:p>
          <a:p>
            <a:pPr lvl="1"/>
            <a:r>
              <a:rPr lang="en-US" dirty="0" smtClean="0"/>
              <a:t>Sourdough starter (Courtesy of Dr. Smith); </a:t>
            </a:r>
          </a:p>
          <a:p>
            <a:pPr lvl="1"/>
            <a:r>
              <a:rPr lang="en-US" dirty="0" smtClean="0"/>
              <a:t>Ground Sea Salt; </a:t>
            </a:r>
            <a:endParaRPr lang="en-US" dirty="0" smtClean="0"/>
          </a:p>
          <a:p>
            <a:pPr lvl="1"/>
            <a:r>
              <a:rPr lang="en-US" dirty="0" smtClean="0"/>
              <a:t>Flour – 3 types:</a:t>
            </a:r>
          </a:p>
          <a:p>
            <a:pPr lvl="2"/>
            <a:r>
              <a:rPr lang="en-US" dirty="0" smtClean="0"/>
              <a:t>Fine stone ground wheat (</a:t>
            </a:r>
            <a:r>
              <a:rPr lang="en-US" dirty="0" err="1" smtClean="0"/>
              <a:t>Eataly</a:t>
            </a:r>
            <a:r>
              <a:rPr lang="en-US" dirty="0" smtClean="0"/>
              <a:t>), </a:t>
            </a:r>
          </a:p>
          <a:p>
            <a:pPr lvl="2"/>
            <a:r>
              <a:rPr lang="en-US" dirty="0" smtClean="0"/>
              <a:t>Whole grain wheat (</a:t>
            </a:r>
            <a:r>
              <a:rPr lang="en-US" dirty="0" err="1" smtClean="0"/>
              <a:t>Eataly</a:t>
            </a:r>
            <a:r>
              <a:rPr lang="en-US" dirty="0" smtClean="0"/>
              <a:t>), </a:t>
            </a:r>
          </a:p>
          <a:p>
            <a:pPr lvl="2"/>
            <a:r>
              <a:rPr lang="en-US" dirty="0" smtClean="0"/>
              <a:t>Rye (Brooklyn Fare). </a:t>
            </a:r>
          </a:p>
          <a:p>
            <a:pPr lvl="1"/>
            <a:endParaRPr lang="en-US" dirty="0" smtClean="0"/>
          </a:p>
        </p:txBody>
      </p:sp>
      <p:pic>
        <p:nvPicPr>
          <p:cNvPr id="4" name="Picture 3" descr="20140917_1703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891" y="2169049"/>
            <a:ext cx="2216509" cy="1257387"/>
          </a:xfrm>
          <a:prstGeom prst="rect">
            <a:avLst/>
          </a:prstGeom>
        </p:spPr>
      </p:pic>
      <p:pic>
        <p:nvPicPr>
          <p:cNvPr id="5" name="Picture 4" descr="20140917_17033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891" y="3426436"/>
            <a:ext cx="2216509" cy="1278091"/>
          </a:xfrm>
          <a:prstGeom prst="rect">
            <a:avLst/>
          </a:prstGeom>
        </p:spPr>
      </p:pic>
      <p:pic>
        <p:nvPicPr>
          <p:cNvPr id="6" name="Picture 5" descr="20140917_1704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5891" y="4704527"/>
            <a:ext cx="2216509" cy="1292007"/>
          </a:xfrm>
          <a:prstGeom prst="rect">
            <a:avLst/>
          </a:prstGeom>
        </p:spPr>
      </p:pic>
    </p:spTree>
    <p:extLst>
      <p:ext uri="{BB962C8B-B14F-4D97-AF65-F5344CB8AC3E}">
        <p14:creationId xmlns:p14="http://schemas.microsoft.com/office/powerpoint/2010/main" val="6287394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05169"/>
            <a:ext cx="6400800" cy="782719"/>
          </a:xfrm>
        </p:spPr>
        <p:txBody>
          <a:bodyPr>
            <a:noAutofit/>
          </a:bodyPr>
          <a:lstStyle/>
          <a:p>
            <a:r>
              <a:rPr lang="en-US" sz="3200" noProof="0" dirty="0" smtClean="0"/>
              <a:t>Equipment </a:t>
            </a:r>
            <a:r>
              <a:rPr lang="en-US" sz="3200" noProof="0" dirty="0" smtClean="0"/>
              <a:t>and Technologies </a:t>
            </a:r>
            <a:endParaRPr lang="en-US" sz="3200" noProof="0" dirty="0"/>
          </a:p>
        </p:txBody>
      </p:sp>
      <p:sp>
        <p:nvSpPr>
          <p:cNvPr id="3" name="Content Placeholder 2"/>
          <p:cNvSpPr>
            <a:spLocks noGrp="1"/>
          </p:cNvSpPr>
          <p:nvPr>
            <p:ph idx="1"/>
          </p:nvPr>
        </p:nvSpPr>
        <p:spPr>
          <a:xfrm>
            <a:off x="820615" y="2002693"/>
            <a:ext cx="4337539" cy="3751384"/>
          </a:xfrm>
        </p:spPr>
        <p:txBody>
          <a:bodyPr numCol="1">
            <a:normAutofit lnSpcReduction="10000"/>
          </a:bodyPr>
          <a:lstStyle/>
          <a:p>
            <a:r>
              <a:rPr lang="en-US" dirty="0" smtClean="0"/>
              <a:t>Preparation</a:t>
            </a:r>
          </a:p>
          <a:p>
            <a:pPr lvl="1"/>
            <a:r>
              <a:rPr lang="en-US" dirty="0"/>
              <a:t>p</a:t>
            </a:r>
            <a:r>
              <a:rPr lang="en-US" dirty="0" smtClean="0"/>
              <a:t>lastic measuring cups; plastic measuring spoons</a:t>
            </a:r>
            <a:r>
              <a:rPr lang="en-US" dirty="0"/>
              <a:t>;</a:t>
            </a:r>
            <a:r>
              <a:rPr lang="en-US" dirty="0" smtClean="0"/>
              <a:t> bamboo mixing spoon; stainless steel fork</a:t>
            </a:r>
            <a:r>
              <a:rPr lang="en-US" dirty="0"/>
              <a:t>;</a:t>
            </a:r>
            <a:r>
              <a:rPr lang="en-US" dirty="0" smtClean="0"/>
              <a:t> mixing bowls, </a:t>
            </a:r>
            <a:r>
              <a:rPr lang="en-US" dirty="0"/>
              <a:t>p</a:t>
            </a:r>
            <a:r>
              <a:rPr lang="en-US" dirty="0" smtClean="0"/>
              <a:t>lastic - small and large;</a:t>
            </a:r>
          </a:p>
          <a:p>
            <a:r>
              <a:rPr lang="en-US" dirty="0" smtClean="0"/>
              <a:t>Cooking </a:t>
            </a:r>
          </a:p>
          <a:p>
            <a:pPr lvl="1"/>
            <a:r>
              <a:rPr lang="en-US" dirty="0"/>
              <a:t>m</a:t>
            </a:r>
            <a:r>
              <a:rPr lang="en-US" dirty="0" smtClean="0"/>
              <a:t>etal bread pan; metal tart pan; </a:t>
            </a:r>
            <a:r>
              <a:rPr lang="en-US" dirty="0" smtClean="0"/>
              <a:t>Natural gas oven</a:t>
            </a:r>
            <a:r>
              <a:rPr lang="en-US" dirty="0" smtClean="0"/>
              <a:t>.</a:t>
            </a:r>
            <a:endParaRPr lang="en-US" dirty="0"/>
          </a:p>
          <a:p>
            <a:r>
              <a:rPr lang="en-US" dirty="0" smtClean="0"/>
              <a:t>Cutting and Pressing</a:t>
            </a:r>
          </a:p>
          <a:p>
            <a:pPr lvl="1"/>
            <a:r>
              <a:rPr lang="en-US" dirty="0" smtClean="0"/>
              <a:t>Ceramic cutting </a:t>
            </a:r>
            <a:r>
              <a:rPr lang="en-US" dirty="0" smtClean="0"/>
              <a:t>knife, large;</a:t>
            </a:r>
            <a:endParaRPr lang="en-US" dirty="0" smtClean="0"/>
          </a:p>
          <a:p>
            <a:pPr lvl="1"/>
            <a:r>
              <a:rPr lang="en-US" dirty="0" smtClean="0"/>
              <a:t>Serrated cutting knife, small; </a:t>
            </a:r>
          </a:p>
          <a:p>
            <a:pPr lvl="1"/>
            <a:r>
              <a:rPr lang="en-US" dirty="0" smtClean="0"/>
              <a:t>Serrated cutting knife, large.</a:t>
            </a:r>
          </a:p>
          <a:p>
            <a:endParaRPr lang="en-US" dirty="0"/>
          </a:p>
          <a:p>
            <a:endParaRPr lang="en-US" dirty="0" smtClean="0"/>
          </a:p>
          <a:p>
            <a:endParaRPr lang="en-US" dirty="0"/>
          </a:p>
          <a:p>
            <a:endParaRPr lang="en-US" dirty="0" smtClean="0"/>
          </a:p>
          <a:p>
            <a:endParaRPr lang="en-US" dirty="0" smtClean="0"/>
          </a:p>
          <a:p>
            <a:pPr lvl="2"/>
            <a:endParaRPr lang="en-US" dirty="0" smtClean="0"/>
          </a:p>
          <a:p>
            <a:pPr lvl="1"/>
            <a:endParaRPr lang="en-US" dirty="0"/>
          </a:p>
        </p:txBody>
      </p:sp>
      <p:pic>
        <p:nvPicPr>
          <p:cNvPr id="4" name="Picture 3" descr="IMG_1616.JPG"/>
          <p:cNvPicPr>
            <a:picLocks noChangeAspect="1"/>
          </p:cNvPicPr>
          <p:nvPr/>
        </p:nvPicPr>
        <p:blipFill rotWithShape="1">
          <a:blip r:embed="rId3" cstate="print">
            <a:extLst>
              <a:ext uri="{28A0092B-C50C-407E-A947-70E740481C1C}">
                <a14:useLocalDpi xmlns:a14="http://schemas.microsoft.com/office/drawing/2010/main" val="0"/>
              </a:ext>
            </a:extLst>
          </a:blip>
          <a:srcRect t="12678" r="6838" b="19801"/>
          <a:stretch/>
        </p:blipFill>
        <p:spPr>
          <a:xfrm>
            <a:off x="5246077" y="2418244"/>
            <a:ext cx="2794000" cy="1518757"/>
          </a:xfrm>
          <a:prstGeom prst="rect">
            <a:avLst/>
          </a:prstGeom>
        </p:spPr>
      </p:pic>
      <p:pic>
        <p:nvPicPr>
          <p:cNvPr id="5" name="Picture 4"/>
          <p:cNvPicPr>
            <a:picLocks noChangeAspect="1"/>
          </p:cNvPicPr>
          <p:nvPr/>
        </p:nvPicPr>
        <p:blipFill>
          <a:blip r:embed="rId4"/>
          <a:stretch>
            <a:fillRect/>
          </a:stretch>
        </p:blipFill>
        <p:spPr>
          <a:xfrm>
            <a:off x="6004169" y="4134338"/>
            <a:ext cx="996762" cy="1619739"/>
          </a:xfrm>
          <a:prstGeom prst="rect">
            <a:avLst/>
          </a:prstGeom>
        </p:spPr>
      </p:pic>
    </p:spTree>
    <p:extLst>
      <p:ext uri="{BB962C8B-B14F-4D97-AF65-F5344CB8AC3E}">
        <p14:creationId xmlns:p14="http://schemas.microsoft.com/office/powerpoint/2010/main" val="28954465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399"/>
            <a:ext cx="6400800" cy="766227"/>
          </a:xfrm>
        </p:spPr>
        <p:txBody>
          <a:bodyPr>
            <a:normAutofit/>
          </a:bodyPr>
          <a:lstStyle/>
          <a:p>
            <a:r>
              <a:rPr lang="en-US" noProof="0" dirty="0" smtClean="0"/>
              <a:t>Experiments 1 &amp; 2</a:t>
            </a:r>
            <a:endParaRPr lang="en-US" noProof="0" dirty="0"/>
          </a:p>
        </p:txBody>
      </p:sp>
      <p:pic>
        <p:nvPicPr>
          <p:cNvPr id="4" name="Picture 3"/>
          <p:cNvPicPr>
            <a:picLocks noChangeAspect="1"/>
          </p:cNvPicPr>
          <p:nvPr/>
        </p:nvPicPr>
        <p:blipFill>
          <a:blip r:embed="rId2"/>
          <a:stretch>
            <a:fillRect/>
          </a:stretch>
        </p:blipFill>
        <p:spPr>
          <a:xfrm>
            <a:off x="2870200" y="2837180"/>
            <a:ext cx="3187700" cy="2552700"/>
          </a:xfrm>
          <a:prstGeom prst="rect">
            <a:avLst/>
          </a:prstGeom>
        </p:spPr>
      </p:pic>
    </p:spTree>
    <p:extLst>
      <p:ext uri="{BB962C8B-B14F-4D97-AF65-F5344CB8AC3E}">
        <p14:creationId xmlns:p14="http://schemas.microsoft.com/office/powerpoint/2010/main" val="247455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Recipe Update</a:t>
            </a:r>
            <a:endParaRPr lang="en-US" noProof="0" dirty="0"/>
          </a:p>
        </p:txBody>
      </p:sp>
      <p:sp>
        <p:nvSpPr>
          <p:cNvPr id="3" name="Content Placeholder 2"/>
          <p:cNvSpPr>
            <a:spLocks noGrp="1"/>
          </p:cNvSpPr>
          <p:nvPr>
            <p:ph idx="1"/>
          </p:nvPr>
        </p:nvSpPr>
        <p:spPr>
          <a:xfrm>
            <a:off x="781538" y="2080845"/>
            <a:ext cx="7551616" cy="3643923"/>
          </a:xfrm>
        </p:spPr>
        <p:txBody>
          <a:bodyPr numCol="2">
            <a:normAutofit/>
          </a:bodyPr>
          <a:lstStyle/>
          <a:p>
            <a:r>
              <a:rPr lang="en-US" sz="2800" b="1" dirty="0" smtClean="0"/>
              <a:t>Molding with Bread: </a:t>
            </a:r>
            <a:endParaRPr lang="en-US" sz="2800" dirty="0" smtClean="0"/>
          </a:p>
          <a:p>
            <a:pPr lvl="1"/>
            <a:r>
              <a:rPr lang="en-US" sz="2400" b="1" dirty="0" smtClean="0"/>
              <a:t>Equipment:</a:t>
            </a:r>
            <a:endParaRPr lang="en-US" sz="2400" dirty="0" smtClean="0"/>
          </a:p>
          <a:p>
            <a:pPr lvl="2"/>
            <a:r>
              <a:rPr lang="en-US" sz="2000" dirty="0"/>
              <a:t>m</a:t>
            </a:r>
            <a:r>
              <a:rPr lang="en-US" sz="2000" dirty="0" smtClean="0"/>
              <a:t>ixing bowl;	</a:t>
            </a:r>
          </a:p>
          <a:p>
            <a:pPr lvl="2"/>
            <a:r>
              <a:rPr lang="en-US" sz="2000" dirty="0"/>
              <a:t>m</a:t>
            </a:r>
            <a:r>
              <a:rPr lang="en-US" sz="2000" dirty="0" smtClean="0"/>
              <a:t>easuring cups and spoons;</a:t>
            </a:r>
          </a:p>
          <a:p>
            <a:pPr lvl="2"/>
            <a:r>
              <a:rPr lang="en-US" sz="2000" dirty="0" smtClean="0"/>
              <a:t>wooden mixing spoon;</a:t>
            </a:r>
          </a:p>
          <a:p>
            <a:pPr lvl="2"/>
            <a:r>
              <a:rPr lang="en-US" sz="2000" dirty="0" smtClean="0"/>
              <a:t>countertop or cutting board; </a:t>
            </a:r>
          </a:p>
          <a:p>
            <a:pPr lvl="2"/>
            <a:r>
              <a:rPr lang="en-US" sz="2000" dirty="0" smtClean="0"/>
              <a:t>spatula; </a:t>
            </a:r>
            <a:endParaRPr lang="en-US" sz="2000" dirty="0"/>
          </a:p>
          <a:p>
            <a:pPr lvl="2"/>
            <a:r>
              <a:rPr lang="en-US" sz="2000" dirty="0" smtClean="0"/>
              <a:t>tart cooking sheet; </a:t>
            </a:r>
          </a:p>
          <a:p>
            <a:pPr lvl="2"/>
            <a:r>
              <a:rPr lang="en-US" sz="2000" dirty="0" smtClean="0"/>
              <a:t>oven; and </a:t>
            </a:r>
          </a:p>
          <a:p>
            <a:pPr lvl="2"/>
            <a:r>
              <a:rPr lang="en-US" sz="2000" dirty="0" smtClean="0"/>
              <a:t>the item to be cast.</a:t>
            </a:r>
          </a:p>
          <a:p>
            <a:pPr lvl="1"/>
            <a:r>
              <a:rPr lang="en-US" sz="2400" b="1" dirty="0" smtClean="0"/>
              <a:t>Ingredients:</a:t>
            </a:r>
            <a:endParaRPr lang="en-US" sz="2400" dirty="0" smtClean="0"/>
          </a:p>
          <a:p>
            <a:pPr lvl="2"/>
            <a:r>
              <a:rPr lang="en-US" sz="2000" dirty="0"/>
              <a:t>t</a:t>
            </a:r>
            <a:r>
              <a:rPr lang="en-US" sz="2000" dirty="0" smtClean="0"/>
              <a:t>ap cold water – 1 cup</a:t>
            </a:r>
            <a:r>
              <a:rPr lang="en-US" sz="2000" dirty="0" smtClean="0"/>
              <a:t>;</a:t>
            </a:r>
            <a:endParaRPr lang="en-US" sz="2000" dirty="0" smtClean="0"/>
          </a:p>
          <a:p>
            <a:pPr lvl="2"/>
            <a:r>
              <a:rPr lang="en-US" sz="2000" dirty="0" smtClean="0"/>
              <a:t>finely ground wheat flour – 1 ¼ </a:t>
            </a:r>
            <a:r>
              <a:rPr lang="en-US" sz="2000" dirty="0" smtClean="0"/>
              <a:t>cups</a:t>
            </a:r>
            <a:r>
              <a:rPr lang="en-US" sz="2000" dirty="0" smtClean="0"/>
              <a:t>; </a:t>
            </a:r>
          </a:p>
          <a:p>
            <a:pPr lvl="2"/>
            <a:r>
              <a:rPr lang="en-US" sz="2000" dirty="0" smtClean="0"/>
              <a:t>2/3 </a:t>
            </a:r>
            <a:r>
              <a:rPr lang="en-US" sz="2000" dirty="0" err="1" smtClean="0"/>
              <a:t>Tsp</a:t>
            </a:r>
            <a:r>
              <a:rPr lang="en-US" sz="2000" dirty="0" smtClean="0"/>
              <a:t> of Salt; and</a:t>
            </a:r>
          </a:p>
          <a:p>
            <a:pPr lvl="2"/>
            <a:r>
              <a:rPr lang="en-US" sz="2000" dirty="0" smtClean="0"/>
              <a:t>1/3 sourdough starter.</a:t>
            </a:r>
          </a:p>
          <a:p>
            <a:pPr lvl="2"/>
            <a:endParaRPr lang="en-US" sz="2000" dirty="0" smtClean="0"/>
          </a:p>
          <a:p>
            <a:pPr lvl="2"/>
            <a:endParaRPr lang="en-US" sz="2000" dirty="0" smtClean="0"/>
          </a:p>
          <a:p>
            <a:pPr lvl="2"/>
            <a:endParaRPr lang="en-US" sz="1600" dirty="0" smtClean="0"/>
          </a:p>
        </p:txBody>
      </p:sp>
    </p:spTree>
    <p:extLst>
      <p:ext uri="{BB962C8B-B14F-4D97-AF65-F5344CB8AC3E}">
        <p14:creationId xmlns:p14="http://schemas.microsoft.com/office/powerpoint/2010/main" val="250820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3117</TotalTime>
  <Words>1086</Words>
  <Application>Microsoft Macintosh PowerPoint</Application>
  <PresentationFormat>On-screen Show (4:3)</PresentationFormat>
  <Paragraphs>105</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Couture</vt:lpstr>
      <vt:lpstr>Bread Molding Reconstruction</vt:lpstr>
      <vt:lpstr>Purpose of the experiment</vt:lpstr>
      <vt:lpstr>Establishing Context: the Recipe and supporting knowledge</vt:lpstr>
      <vt:lpstr>Establishing Context: The recipe and language</vt:lpstr>
      <vt:lpstr>Establishing Context: The recipe and language</vt:lpstr>
      <vt:lpstr>Ingredients</vt:lpstr>
      <vt:lpstr>Equipment and Technologies </vt:lpstr>
      <vt:lpstr>Experiments 1 &amp; 2</vt:lpstr>
      <vt:lpstr>Recipe Update</vt:lpstr>
      <vt:lpstr>Recipe Update</vt:lpstr>
      <vt:lpstr>Conclusions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Tart of hippes </dc:title>
  <dc:creator>Jef Palframan</dc:creator>
  <cp:lastModifiedBy>Jef Palframan</cp:lastModifiedBy>
  <cp:revision>88</cp:revision>
  <dcterms:created xsi:type="dcterms:W3CDTF">2014-09-08T13:03:21Z</dcterms:created>
  <dcterms:modified xsi:type="dcterms:W3CDTF">2014-09-23T02:44:45Z</dcterms:modified>
</cp:coreProperties>
</file>